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3" r:id="rId3"/>
    <p:sldMasterId id="2147483717" r:id="rId4"/>
    <p:sldMasterId id="2147483746" r:id="rId5"/>
    <p:sldMasterId id="2147483780" r:id="rId6"/>
    <p:sldMasterId id="2147483816" r:id="rId7"/>
  </p:sldMasterIdLst>
  <p:notesMasterIdLst>
    <p:notesMasterId r:id="rId34"/>
  </p:notesMasterIdLst>
  <p:sldIdLst>
    <p:sldId id="267" r:id="rId8"/>
    <p:sldId id="300" r:id="rId9"/>
    <p:sldId id="3413" r:id="rId10"/>
    <p:sldId id="3403" r:id="rId11"/>
    <p:sldId id="289" r:id="rId12"/>
    <p:sldId id="4373" r:id="rId13"/>
    <p:sldId id="4318" r:id="rId14"/>
    <p:sldId id="3720" r:id="rId15"/>
    <p:sldId id="3721" r:id="rId16"/>
    <p:sldId id="260" r:id="rId17"/>
    <p:sldId id="1824" r:id="rId18"/>
    <p:sldId id="380" r:id="rId19"/>
    <p:sldId id="3427" r:id="rId20"/>
    <p:sldId id="10110" r:id="rId21"/>
    <p:sldId id="10111" r:id="rId22"/>
    <p:sldId id="294" r:id="rId23"/>
    <p:sldId id="1848" r:id="rId24"/>
    <p:sldId id="3429" r:id="rId25"/>
    <p:sldId id="283" r:id="rId26"/>
    <p:sldId id="311" r:id="rId27"/>
    <p:sldId id="324" r:id="rId28"/>
    <p:sldId id="3430" r:id="rId29"/>
    <p:sldId id="470" r:id="rId30"/>
    <p:sldId id="477" r:id="rId31"/>
    <p:sldId id="3426" r:id="rId32"/>
    <p:sldId id="342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2 mins)" id="{E00F2A59-E575-4469-A399-101F477FF301}">
          <p14:sldIdLst>
            <p14:sldId id="267"/>
            <p14:sldId id="300"/>
            <p14:sldId id="3413"/>
            <p14:sldId id="3403"/>
            <p14:sldId id="289"/>
          </p14:sldIdLst>
        </p14:section>
        <p14:section name="AI Intro (5 mins)" id="{41B3C32D-A63E-4A9D-B0E0-841B5B5C0CE6}">
          <p14:sldIdLst>
            <p14:sldId id="4373"/>
            <p14:sldId id="4318"/>
            <p14:sldId id="3720"/>
            <p14:sldId id="3721"/>
          </p14:sldIdLst>
        </p14:section>
        <p14:section name="Cognitive Services Intro (2 mins)" id="{978EE624-B340-4FA8-ADD0-BE87F9EEA040}">
          <p14:sldIdLst>
            <p14:sldId id="260"/>
            <p14:sldId id="1824"/>
            <p14:sldId id="380"/>
          </p14:sldIdLst>
        </p14:section>
        <p14:section name="Cognitive Services Demo (8 mins)" id="{E22DA479-8CB3-4C72-A220-8E2811F1A5C2}">
          <p14:sldIdLst>
            <p14:sldId id="3427"/>
          </p14:sldIdLst>
        </p14:section>
        <p14:section name="Cognitive in Containers (1 mins)" id="{404424B6-97FD-46A7-9F07-18CDF8E0D03C}">
          <p14:sldIdLst>
            <p14:sldId id="10110"/>
          </p14:sldIdLst>
        </p14:section>
        <p14:section name="Custom Vision (3 mins)" id="{469E5623-78CF-4293-9C21-6CD18B92DA1D}">
          <p14:sldIdLst>
            <p14:sldId id="10111"/>
            <p14:sldId id="294"/>
            <p14:sldId id="1848"/>
          </p14:sldIdLst>
        </p14:section>
        <p14:section name="Demo Custom Vision (5 mins)" id="{F0F0B561-7BBF-40CD-8683-46CEA0893009}">
          <p14:sldIdLst>
            <p14:sldId id="3429"/>
          </p14:sldIdLst>
        </p14:section>
        <p14:section name="Attendees try the service (10 mins)" id="{9B792943-A810-4F9C-AE5C-CE12CD53CBFB}">
          <p14:sldIdLst/>
        </p14:section>
        <p14:section name="Intelligent Applications (3 mins)" id="{858726C8-0066-492E-9851-BF73843C85C8}">
          <p14:sldIdLst>
            <p14:sldId id="283"/>
            <p14:sldId id="311"/>
            <p14:sldId id="324"/>
          </p14:sldIdLst>
        </p14:section>
        <p14:section name="Demo Logic Apps (5 mins)" id="{C1F8B1F7-0227-4A72-AA8F-118ADE9B062F}">
          <p14:sldIdLst>
            <p14:sldId id="3430"/>
          </p14:sldIdLst>
        </p14:section>
        <p14:section name="Attendees try the service (15 mins)" id="{9E8CBF2B-2247-47E3-8296-95D3CF66E4F5}">
          <p14:sldIdLst/>
        </p14:section>
        <p14:section name="wrap up (2 mins)" id="{D15D1937-B37B-498E-8A8D-7849782557D8}">
          <p14:sldIdLst>
            <p14:sldId id="470"/>
            <p14:sldId id="477"/>
            <p14:sldId id="3426"/>
            <p14:sldId id="34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scila Croxall" initials="PC" lastIdx="20" clrIdx="0">
    <p:extLst>
      <p:ext uri="{19B8F6BF-5375-455C-9EA6-DF929625EA0E}">
        <p15:presenceInfo xmlns:p15="http://schemas.microsoft.com/office/powerpoint/2012/main" userId="S-1-5-21-383413107-1061881802-891584314-15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18182A"/>
    <a:srgbClr val="00BCF2"/>
    <a:srgbClr val="0078D7"/>
    <a:srgbClr val="FF8C02"/>
    <a:srgbClr val="3939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8" autoAdjust="0"/>
    <p:restoredTop sz="82404" autoAdjust="0"/>
  </p:normalViewPr>
  <p:slideViewPr>
    <p:cSldViewPr snapToGrid="0">
      <p:cViewPr>
        <p:scale>
          <a:sx n="75" d="100"/>
          <a:sy n="75" d="100"/>
        </p:scale>
        <p:origin x="639" y="2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3T21:05:59.755"/>
    </inkml:context>
    <inkml:brush xml:id="br0">
      <inkml:brushProperty name="width" value="0.05" units="cm"/>
      <inkml:brushProperty name="height" value="0.05" units="cm"/>
      <inkml:brushProperty name="color" value="#E71224"/>
    </inkml:brush>
  </inkml:definitions>
  <inkml:trace contextRef="#ctx0" brushRef="#br0">7 3 9856,'-5'-2'-6,"4"4"-20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157F9-D564-47EC-B1A8-46D62FB7055E}" type="datetimeFigureOut">
              <a:rPr lang="en-GB" smtClean="0"/>
              <a:t>17/06/2019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D10DD-C861-4932-83EB-EBBDA915D525}" type="slidenum">
              <a:rPr lang="en-GB" smtClean="0"/>
              <a:t>‹#›</a:t>
            </a:fld>
            <a:endParaRPr lang="en-GB"/>
          </a:p>
        </p:txBody>
      </p:sp>
    </p:spTree>
    <p:extLst>
      <p:ext uri="{BB962C8B-B14F-4D97-AF65-F5344CB8AC3E}">
        <p14:creationId xmlns:p14="http://schemas.microsoft.com/office/powerpoint/2010/main" val="385415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11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6/17/2019 3:40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 ?</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6/17/2019 3:40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45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2733466"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73346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393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a:p>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01180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348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867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0817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2342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040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63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820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454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130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089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9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57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49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Simply put, AI represents the ability to take a lot of data that you have, and to teach machines to make intelligent predictions on it. These are some of the most common use cases:</a:t>
            </a:r>
          </a:p>
          <a:p>
            <a:pPr marL="171450" indent="-171450" rtl="0" fontAlgn="base">
              <a:buFontTx/>
              <a:buChar char="-"/>
            </a:pPr>
            <a:r>
              <a:rPr lang="en-US" sz="1200" b="0" i="0" u="none" strike="noStrike" kern="1200" dirty="0">
                <a:solidFill>
                  <a:schemeClr val="tx1"/>
                </a:solidFill>
                <a:effectLst/>
                <a:latin typeface="+mn-lt"/>
                <a:ea typeface="+mn-ea"/>
                <a:cs typeface="+mn-cs"/>
              </a:rPr>
              <a:t>For example, </a:t>
            </a:r>
            <a:r>
              <a:rPr lang="en-US" sz="1200" b="1" i="0" u="none" strike="noStrike" kern="1200" dirty="0">
                <a:solidFill>
                  <a:schemeClr val="tx1"/>
                </a:solidFill>
                <a:effectLst/>
                <a:latin typeface="+mn-lt"/>
                <a:ea typeface="+mn-ea"/>
                <a:cs typeface="+mn-cs"/>
              </a:rPr>
              <a:t>Computer vision</a:t>
            </a:r>
            <a:r>
              <a:rPr lang="en-US" sz="1200" b="0" i="0" u="none" strike="noStrike" kern="1200" dirty="0">
                <a:solidFill>
                  <a:schemeClr val="tx1"/>
                </a:solidFill>
                <a:effectLst/>
                <a:latin typeface="+mn-lt"/>
                <a:ea typeface="+mn-ea"/>
                <a:cs typeface="+mn-cs"/>
              </a:rPr>
              <a:t> is enabling organizations to use images and video to change the way they handle a variety of scenarios to enable things like facial recognition and object detection. </a:t>
            </a:r>
          </a:p>
          <a:p>
            <a:pPr marL="171450" indent="-171450" rtl="0" fontAlgn="base">
              <a:buFontTx/>
              <a:buChar char="-"/>
            </a:pPr>
            <a:r>
              <a:rPr lang="en-US" sz="1200" b="0" i="0" u="none" strike="noStrike" kern="1200" dirty="0">
                <a:solidFill>
                  <a:schemeClr val="tx1"/>
                </a:solidFill>
                <a:effectLst/>
                <a:latin typeface="+mn-lt"/>
                <a:ea typeface="+mn-ea"/>
                <a:cs typeface="+mn-cs"/>
              </a:rPr>
              <a:t>Additionally, </a:t>
            </a:r>
            <a:r>
              <a:rPr lang="en-US" sz="1200" b="1" i="0" u="none" strike="noStrike" kern="1200" dirty="0">
                <a:solidFill>
                  <a:schemeClr val="tx1"/>
                </a:solidFill>
                <a:effectLst/>
                <a:latin typeface="+mn-lt"/>
                <a:ea typeface="+mn-ea"/>
                <a:cs typeface="+mn-cs"/>
              </a:rPr>
              <a:t>speech </a:t>
            </a:r>
            <a:r>
              <a:rPr lang="en-US" sz="1200" b="0" i="0" u="none" strike="noStrike" kern="1200" dirty="0">
                <a:solidFill>
                  <a:schemeClr val="tx1"/>
                </a:solidFill>
                <a:effectLst/>
                <a:latin typeface="+mn-lt"/>
                <a:ea typeface="+mn-ea"/>
                <a:cs typeface="+mn-cs"/>
              </a:rPr>
              <a:t>is enabling organizations to transcribe Speech-to-Text, or enable natural sounding Text-to-Speech in a seamless and easy manner</a:t>
            </a:r>
          </a:p>
          <a:p>
            <a:pPr marL="171450" indent="-171450" rtl="0" fontAlgn="base">
              <a:buFontTx/>
              <a:buChar char="-"/>
            </a:pPr>
            <a:r>
              <a:rPr lang="en-US" sz="1200" b="0" i="0" u="none" strike="noStrike" kern="1200" dirty="0">
                <a:solidFill>
                  <a:schemeClr val="tx1"/>
                </a:solidFill>
                <a:effectLst/>
                <a:latin typeface="+mn-lt"/>
                <a:ea typeface="+mn-ea"/>
                <a:cs typeface="+mn-cs"/>
              </a:rPr>
              <a:t>Finally, </a:t>
            </a:r>
            <a:r>
              <a:rPr lang="en-US" sz="1200" b="1" i="0" u="none" strike="noStrike" kern="1200" dirty="0">
                <a:solidFill>
                  <a:schemeClr val="tx1"/>
                </a:solidFill>
                <a:effectLst/>
                <a:latin typeface="+mn-lt"/>
                <a:ea typeface="+mn-ea"/>
                <a:cs typeface="+mn-cs"/>
              </a:rPr>
              <a:t>Language </a:t>
            </a:r>
            <a:r>
              <a:rPr lang="en-US" sz="1200" b="0" i="0" u="none" strike="noStrike" kern="1200" dirty="0">
                <a:solidFill>
                  <a:schemeClr val="tx1"/>
                </a:solidFill>
                <a:effectLst/>
                <a:latin typeface="+mn-lt"/>
                <a:ea typeface="+mn-ea"/>
                <a:cs typeface="+mn-cs"/>
              </a:rPr>
              <a:t>is the ability to not only transcribe, but to also understand what the intent of the user is, and how to create a flow of dialog.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74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As you can see we’ve also outlined the main products for each of these solutions areas. </a:t>
            </a:r>
          </a:p>
          <a:p>
            <a:pPr rtl="0" fontAlgn="base"/>
            <a:r>
              <a:rPr lang="en-US" sz="900" b="0" i="0" u="none" strike="noStrike" kern="1200" dirty="0">
                <a:solidFill>
                  <a:schemeClr val="tx1"/>
                </a:solidFill>
                <a:effectLst/>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6/17/2019 3:40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93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We will focus on AI apps &amp; Agents and specifically the Azure Cognitive Services</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6/17/2019 3:40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214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What is an AI App or AI agent and how do you build one?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simplest way to get started is to take your existing web and mobile applications and add Vision, Speech, Language capabilities to them using AI models we’ve built.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Build processes to trigger the intelligence to make your customers/users more productive</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551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Master" Target="../slideMasters/slideMaster3.xml"/><Relationship Id="rId6" Type="http://schemas.openxmlformats.org/officeDocument/2006/relationships/image" Target="../media/image12.emf"/><Relationship Id="rId5" Type="http://schemas.microsoft.com/office/2007/relationships/hdphoto" Target="../media/hdphoto1.wdp"/><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35B7-678B-46C1-91EE-A0F7F2B74D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AE22ED7-37FB-4B7A-89F2-CD7DEB5646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9BDF6D1-3F41-4516-BE2C-1E7075783CE2}"/>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5" name="Footer Placeholder 4">
            <a:extLst>
              <a:ext uri="{FF2B5EF4-FFF2-40B4-BE49-F238E27FC236}">
                <a16:creationId xmlns:a16="http://schemas.microsoft.com/office/drawing/2014/main" id="{3DAEA010-F587-4FC6-A18F-F1A70B4BC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5B0E1B-E10D-45B0-8BFA-A10EBCA4B383}"/>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58059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B972-09DF-47F4-B559-73314278ACB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F3C8212-1CB4-4191-AA81-8FE6A5DE3C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C6FD73-9265-40EE-8BE4-F57BC84A3EEA}"/>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5" name="Footer Placeholder 4">
            <a:extLst>
              <a:ext uri="{FF2B5EF4-FFF2-40B4-BE49-F238E27FC236}">
                <a16:creationId xmlns:a16="http://schemas.microsoft.com/office/drawing/2014/main" id="{25B2B57F-3C7C-451F-B513-D5A530B311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B8B08C-AD27-4565-A6E4-08448079E3E0}"/>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5563731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333828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22031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112668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02357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39698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05247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96541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492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92090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917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21A9BA-07BC-4972-8350-1D0C561EAB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770DE3B-CE80-4CEF-ADEF-E00E49104D3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6C9FBA-21C0-4437-8AF7-13E45918CEBB}"/>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5" name="Footer Placeholder 4">
            <a:extLst>
              <a:ext uri="{FF2B5EF4-FFF2-40B4-BE49-F238E27FC236}">
                <a16:creationId xmlns:a16="http://schemas.microsoft.com/office/drawing/2014/main" id="{969F4FCD-D0E0-4D60-8B93-6529DFE177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CE0014-FE6A-4CFA-9107-821E82F5D9EA}"/>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6260885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412890985"/>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65224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88264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431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4204889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6AA8-9A58-46ED-B825-775C96072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6651E-984D-4658-B67B-A36CE30D3A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18-6E14-40AE-929E-0DA76E5CD1BA}"/>
              </a:ext>
            </a:extLst>
          </p:cNvPr>
          <p:cNvSpPr>
            <a:spLocks noGrp="1"/>
          </p:cNvSpPr>
          <p:nvPr>
            <p:ph type="dt" sz="half" idx="10"/>
          </p:nvPr>
        </p:nvSpPr>
        <p:spPr/>
        <p:txBody>
          <a:bodyPr/>
          <a:lstStyle/>
          <a:p>
            <a:fld id="{8415F343-D6D2-4138-80A4-D9DD8F78CCF5}" type="datetimeFigureOut">
              <a:rPr lang="en-US" smtClean="0"/>
              <a:t>6/17/2019</a:t>
            </a:fld>
            <a:endParaRPr lang="en-US"/>
          </a:p>
        </p:txBody>
      </p:sp>
      <p:sp>
        <p:nvSpPr>
          <p:cNvPr id="5" name="Footer Placeholder 4">
            <a:extLst>
              <a:ext uri="{FF2B5EF4-FFF2-40B4-BE49-F238E27FC236}">
                <a16:creationId xmlns:a16="http://schemas.microsoft.com/office/drawing/2014/main" id="{B8F590F5-1DE9-4D4A-960E-A16E14D81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D2C88-8BC8-4746-8E6E-565C21EADCE7}"/>
              </a:ext>
            </a:extLst>
          </p:cNvPr>
          <p:cNvSpPr>
            <a:spLocks noGrp="1"/>
          </p:cNvSpPr>
          <p:nvPr>
            <p:ph type="sldNum" sz="quarter" idx="12"/>
          </p:nvPr>
        </p:nvSpPr>
        <p:spPr/>
        <p:txBody>
          <a:bodyPr/>
          <a:lstStyle/>
          <a:p>
            <a:fld id="{5B31EC5A-7A38-443D-A018-C560FA030061}" type="slidenum">
              <a:rPr lang="en-US" smtClean="0"/>
              <a:t>‹#›</a:t>
            </a:fld>
            <a:endParaRPr lang="en-US"/>
          </a:p>
        </p:txBody>
      </p:sp>
    </p:spTree>
    <p:extLst>
      <p:ext uri="{BB962C8B-B14F-4D97-AF65-F5344CB8AC3E}">
        <p14:creationId xmlns:p14="http://schemas.microsoft.com/office/powerpoint/2010/main" val="636394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6472224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0924526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77429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23709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0429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92540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294184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34111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2151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01628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47799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7858749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6114844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9859628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7755133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869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3540881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71767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4003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256870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527440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6541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901778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09820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34718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2724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2547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13127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92466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17065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42126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1969634955"/>
      </p:ext>
    </p:extLst>
  </p:cSld>
  <p:clrMapOvr>
    <a:masterClrMapping/>
  </p:clrMapOvr>
  <p:transition>
    <p:fade/>
  </p:transition>
  <p:extLst mod="1">
    <p:ext uri="{DCECCB84-F9BA-43D5-87BE-67443E8EF086}">
      <p15:sldGuideLst xmlns:p15="http://schemas.microsoft.com/office/powerpoint/2012/main">
        <p15:guide id="1" orient="horz" pos="1584">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296512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047810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766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06240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12882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3291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194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F96D-FC11-4BF3-8446-B65CE303E2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D3E0DC-E92C-4D3A-934D-9E9709363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B5B089-04E4-476E-9559-AE09B6E09700}"/>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5" name="Footer Placeholder 4">
            <a:extLst>
              <a:ext uri="{FF2B5EF4-FFF2-40B4-BE49-F238E27FC236}">
                <a16:creationId xmlns:a16="http://schemas.microsoft.com/office/drawing/2014/main" id="{C042112B-8156-4CBB-8B97-3ADBF8DEA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3C63F-3929-4D16-B093-03F2C89B1267}"/>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41662643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F92F-E47A-4512-81CA-D20C1BFCAC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EE6C1-F27B-4104-82B6-B9E0534825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E53DB7-4006-435E-BF64-AAD31F62BF35}"/>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5" name="Footer Placeholder 4">
            <a:extLst>
              <a:ext uri="{FF2B5EF4-FFF2-40B4-BE49-F238E27FC236}">
                <a16:creationId xmlns:a16="http://schemas.microsoft.com/office/drawing/2014/main" id="{E59E4D1A-9781-4E96-81AA-6A851AEF5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B5C54-CDBC-4D97-920E-D0AA9A8B091D}"/>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36980408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44AC-0164-4032-9A7E-21B883D160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570AC4-39F1-4551-A732-1AAFB56508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3292E-BCF2-4172-AD2F-95C07C737098}"/>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5" name="Footer Placeholder 4">
            <a:extLst>
              <a:ext uri="{FF2B5EF4-FFF2-40B4-BE49-F238E27FC236}">
                <a16:creationId xmlns:a16="http://schemas.microsoft.com/office/drawing/2014/main" id="{173347C4-332F-4EB4-B4B3-2EF563B77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B8FFE-7009-43F8-8CE2-2A1B700F6D1B}"/>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392168232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55FA-B76C-46DF-B459-719C4B6B0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34712-4D9E-4FED-AC0E-D1BF1CE931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ECDDE6-C178-464E-BC5A-A5AE5CD3C4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5E32-EB83-4410-AA55-13ADA9A9CD16}"/>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6" name="Footer Placeholder 5">
            <a:extLst>
              <a:ext uri="{FF2B5EF4-FFF2-40B4-BE49-F238E27FC236}">
                <a16:creationId xmlns:a16="http://schemas.microsoft.com/office/drawing/2014/main" id="{1678DA77-363C-486A-8DDA-1EAE08F67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2C8E2-4182-46E2-9079-DC1D454F5F41}"/>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191180234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ABDB-E877-4E0A-A039-19454E2FD9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C09562-57E7-4C4A-BA50-2B59021C8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F8484E-AB2C-4FDA-9A41-F828442D07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726829-3171-4571-9DF6-9A863F2B4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47DDD6-E380-4DDE-9A98-03F3B8F0DA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4DF527-63C3-4C3E-A404-257E8D5B87DD}"/>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8" name="Footer Placeholder 7">
            <a:extLst>
              <a:ext uri="{FF2B5EF4-FFF2-40B4-BE49-F238E27FC236}">
                <a16:creationId xmlns:a16="http://schemas.microsoft.com/office/drawing/2014/main" id="{18DE8C0D-9F58-464F-8CA1-9379132C4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6A9037-56D2-4CEF-AB95-94204D200122}"/>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415128461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FCFA-2260-4BFE-BB3D-48B87BD74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2F4DD-9417-484B-AEF0-EB065115F1C6}"/>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4" name="Footer Placeholder 3">
            <a:extLst>
              <a:ext uri="{FF2B5EF4-FFF2-40B4-BE49-F238E27FC236}">
                <a16:creationId xmlns:a16="http://schemas.microsoft.com/office/drawing/2014/main" id="{FA3A40B0-55AE-4A39-92C2-5B6D3FA52B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3844A1-DD6B-4377-90FD-59E79157833E}"/>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40939012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CCE8C-514F-478B-A003-CA6FBE94F3D9}"/>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3" name="Footer Placeholder 2">
            <a:extLst>
              <a:ext uri="{FF2B5EF4-FFF2-40B4-BE49-F238E27FC236}">
                <a16:creationId xmlns:a16="http://schemas.microsoft.com/office/drawing/2014/main" id="{FABD38C3-362D-4796-BAD7-D09248514B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52AF91-280A-4925-8C5D-07910463A74B}"/>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42320101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0586-4041-4BEB-BB11-B15CC754D1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D72A4C-00B8-4505-842B-5A5C36CF4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6C9DE9-8B7C-4FDD-862A-EE70FE0E4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7A361C-CD01-42E8-A2AF-D16336596D7E}"/>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6" name="Footer Placeholder 5">
            <a:extLst>
              <a:ext uri="{FF2B5EF4-FFF2-40B4-BE49-F238E27FC236}">
                <a16:creationId xmlns:a16="http://schemas.microsoft.com/office/drawing/2014/main" id="{B8E30400-C5A5-4FF7-A001-EBAD38294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DBCB2-6D58-45E6-ACEB-2AB73277B7A8}"/>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25139899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C475F-BDE7-4194-9BE7-C683A6188A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32D18D-15B9-4858-BCDA-47154EF41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AB1BC7-FEB0-4AD4-8D5B-BFEF70812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9C748-536E-4C51-8471-951DB502AFED}"/>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6" name="Footer Placeholder 5">
            <a:extLst>
              <a:ext uri="{FF2B5EF4-FFF2-40B4-BE49-F238E27FC236}">
                <a16:creationId xmlns:a16="http://schemas.microsoft.com/office/drawing/2014/main" id="{6FA8E308-812E-4B76-8819-F7C2EB4B4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EF8BC-9029-4E5D-BB15-EE2ED00072B9}"/>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147012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9065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B294-EE8C-42DB-A1E2-2DDA89587C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2E8365-214D-478F-A021-2FA697BF6F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1B5CA-E6E4-45C6-B0E0-A298BC83D425}"/>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5" name="Footer Placeholder 4">
            <a:extLst>
              <a:ext uri="{FF2B5EF4-FFF2-40B4-BE49-F238E27FC236}">
                <a16:creationId xmlns:a16="http://schemas.microsoft.com/office/drawing/2014/main" id="{BD2F36DD-F6C0-41CA-BC3C-5FFCE4FDA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949EB-5D31-412E-972D-6FD073E6E2CD}"/>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365621903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6AA027-AA8D-45FA-9FC5-75445CCB26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24ED89-24E2-42D0-A4AF-1C2BD303A5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621C9-1A20-451C-B8E9-F9DA42E3E64E}"/>
              </a:ext>
            </a:extLst>
          </p:cNvPr>
          <p:cNvSpPr>
            <a:spLocks noGrp="1"/>
          </p:cNvSpPr>
          <p:nvPr>
            <p:ph type="dt" sz="half" idx="10"/>
          </p:nvPr>
        </p:nvSpPr>
        <p:spPr/>
        <p:txBody>
          <a:bodyPr/>
          <a:lstStyle/>
          <a:p>
            <a:fld id="{DCA1566E-482F-498B-98A9-271A5C13FA08}" type="datetimeFigureOut">
              <a:rPr lang="en-US" smtClean="0"/>
              <a:t>6/17/2019</a:t>
            </a:fld>
            <a:endParaRPr lang="en-US"/>
          </a:p>
        </p:txBody>
      </p:sp>
      <p:sp>
        <p:nvSpPr>
          <p:cNvPr id="5" name="Footer Placeholder 4">
            <a:extLst>
              <a:ext uri="{FF2B5EF4-FFF2-40B4-BE49-F238E27FC236}">
                <a16:creationId xmlns:a16="http://schemas.microsoft.com/office/drawing/2014/main" id="{4E23CC46-A8D0-4255-931C-2DC1593E5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E9676-01F1-4B5E-B452-40FDFFFA309C}"/>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27700528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5111719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FD0B31-C186-4A11-98C1-098B5E6EF42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891027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2122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34995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3430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B8A4-EBF6-4084-8BDE-3AB5E69790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126A7C-F15E-48C6-A53C-D71CD45045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BBADF8-0306-4920-AF54-EE88CD055F34}"/>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5" name="Footer Placeholder 4">
            <a:extLst>
              <a:ext uri="{FF2B5EF4-FFF2-40B4-BE49-F238E27FC236}">
                <a16:creationId xmlns:a16="http://schemas.microsoft.com/office/drawing/2014/main" id="{749FEC4D-69D3-4219-BD8C-4E1487785E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5BD277-FF62-450A-9E9C-3AA6378FD762}"/>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362935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9140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050956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3431406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715340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974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4772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563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50571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1056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93784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0C96-5E77-4178-812F-B665901CA0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39F532-751F-4016-9746-28FCB67394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2E0D11-4111-4447-A8A9-6C0A0CD10D91}"/>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5" name="Footer Placeholder 4">
            <a:extLst>
              <a:ext uri="{FF2B5EF4-FFF2-40B4-BE49-F238E27FC236}">
                <a16:creationId xmlns:a16="http://schemas.microsoft.com/office/drawing/2014/main" id="{D1465830-B393-4F4E-B1EC-0E18BAB374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A23B775-715C-4D97-9FB9-0AC2B8D1196D}"/>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8782152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62611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46375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a:srcRect b="60081"/>
          <a:stretch/>
        </p:blipFill>
        <p:spPr>
          <a:xfrm>
            <a:off x="2241415" y="5849663"/>
            <a:ext cx="6507022" cy="1008337"/>
          </a:xfrm>
          <a:prstGeom prst="rect">
            <a:avLst/>
          </a:prstGeom>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69859" y="484298"/>
            <a:ext cx="6822760" cy="1300000"/>
          </a:xfrm>
          <a:prstGeom prst="rect">
            <a:avLst/>
          </a:prstGeom>
        </p:spPr>
      </p:pic>
      <p:grpSp>
        <p:nvGrpSpPr>
          <p:cNvPr id="12" name="Group 11"/>
          <p:cNvGrpSpPr>
            <a:grpSpLocks noChangeAspect="1"/>
          </p:cNvGrpSpPr>
          <p:nvPr userDrawn="1"/>
        </p:nvGrpSpPr>
        <p:grpSpPr bwMode="white">
          <a:xfrm>
            <a:off x="10318161" y="6087880"/>
            <a:ext cx="1419662" cy="304828"/>
            <a:chOff x="457200" y="1643393"/>
            <a:chExt cx="4492753" cy="964540"/>
          </a:xfrm>
        </p:grpSpPr>
        <p:pic>
          <p:nvPicPr>
            <p:cNvPr id="13" name="Picture 12"/>
            <p:cNvPicPr>
              <a:picLocks noChangeAspect="1"/>
            </p:cNvPicPr>
            <p:nvPr/>
          </p:nvPicPr>
          <p:blipFill>
            <a:blip r:embed="rId6"/>
            <a:stretch>
              <a:fillRect/>
            </a:stretch>
          </p:blipFill>
          <p:spPr bwMode="white">
            <a:xfrm>
              <a:off x="457200" y="1643393"/>
              <a:ext cx="964540" cy="964540"/>
            </a:xfrm>
            <a:prstGeom prst="rect">
              <a:avLst/>
            </a:prstGeom>
          </p:spPr>
        </p:pic>
        <p:sp>
          <p:nvSpPr>
            <p:cNvPr id="14"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1142881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5" name="Picture 14"/>
          <p:cNvPicPr>
            <a:picLocks noChangeAspect="1"/>
          </p:cNvPicPr>
          <p:nvPr userDrawn="1"/>
        </p:nvPicPr>
        <p:blipFill>
          <a:blip r:embed="rId3"/>
          <a:stretch>
            <a:fillRect/>
          </a:stretch>
        </p:blipFill>
        <p:spPr>
          <a:xfrm>
            <a:off x="8424163" y="487189"/>
            <a:ext cx="3332601" cy="1652374"/>
          </a:xfrm>
          <a:prstGeom prst="rect">
            <a:avLst/>
          </a:prstGeom>
        </p:spPr>
      </p:pic>
      <p:pic>
        <p:nvPicPr>
          <p:cNvPr id="16" name="Picture 15"/>
          <p:cNvPicPr>
            <a:picLocks noChangeAspect="1"/>
          </p:cNvPicPr>
          <p:nvPr userDrawn="1"/>
        </p:nvPicPr>
        <p:blipFill rotWithShape="1">
          <a:blip r:embed="rId4"/>
          <a:srcRect t="39918" b="-553"/>
          <a:stretch/>
        </p:blipFill>
        <p:spPr>
          <a:xfrm>
            <a:off x="2241415" y="0"/>
            <a:ext cx="6507022" cy="1531610"/>
          </a:xfrm>
          <a:prstGeom prst="rect">
            <a:avLst/>
          </a:prstGeom>
        </p:spPr>
      </p:pic>
    </p:spTree>
    <p:extLst>
      <p:ext uri="{BB962C8B-B14F-4D97-AF65-F5344CB8AC3E}">
        <p14:creationId xmlns:p14="http://schemas.microsoft.com/office/powerpoint/2010/main" val="404571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814265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551985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78127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36303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926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1662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28E1-27AE-40CA-B4DE-25623E6301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DEF340-BE89-4C75-A5D3-4695A7E42F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593826-C926-4EC7-AF0E-B2A0C6EEE9C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7E258BC-EA34-45BF-88AC-0D85CD947B2C}"/>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6" name="Footer Placeholder 5">
            <a:extLst>
              <a:ext uri="{FF2B5EF4-FFF2-40B4-BE49-F238E27FC236}">
                <a16:creationId xmlns:a16="http://schemas.microsoft.com/office/drawing/2014/main" id="{F71C5583-212A-4381-A282-8F42142834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9A6162-6DBD-4937-BB4D-326D93FEE0C3}"/>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8196805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35776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24137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46810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6770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05092453"/>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5798396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3373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4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1119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01888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25D1-BEE7-4A3A-BF5B-26422865BEB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5955583-535D-4F8B-94E9-553CF7804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7BD94C-BB58-41BF-968D-3787B758E9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451CF17-6307-42B0-8604-BA4D7EC3D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7AC7F7A-0F60-40D3-B975-DFF5C6C4E6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BEBBF52-B4D3-4EAF-82AD-4452DBC677C6}"/>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8" name="Footer Placeholder 7">
            <a:extLst>
              <a:ext uri="{FF2B5EF4-FFF2-40B4-BE49-F238E27FC236}">
                <a16:creationId xmlns:a16="http://schemas.microsoft.com/office/drawing/2014/main" id="{69C816FC-91F8-4E10-9DDF-53514050ADB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6CD7F6-DC56-47AA-8F81-8F79D113BB05}"/>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29726127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51325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116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556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186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17837" y="488"/>
            <a:ext cx="9174163" cy="6857514"/>
          </a:xfrm>
          <a:prstGeom prst="rect">
            <a:avLst/>
          </a:prstGeom>
        </p:spPr>
      </p:pic>
      <p:pic>
        <p:nvPicPr>
          <p:cNvPr id="8" name="Picture 7"/>
          <p:cNvPicPr>
            <a:picLocks noChangeAspect="1"/>
          </p:cNvPicPr>
          <p:nvPr userDrawn="1"/>
        </p:nvPicPr>
        <p:blipFill>
          <a:blip r:embed="rId3"/>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19440585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view of a city at night&#10;&#10;Description generated with very high confidence">
            <a:extLst>
              <a:ext uri="{FF2B5EF4-FFF2-40B4-BE49-F238E27FC236}">
                <a16:creationId xmlns:a16="http://schemas.microsoft.com/office/drawing/2014/main" id="{F06E8D60-010F-442A-8B73-CFC8AD56E2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0988249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walking on a rainy day&#10;&#10;Description generated with very high confidence">
            <a:extLst>
              <a:ext uri="{FF2B5EF4-FFF2-40B4-BE49-F238E27FC236}">
                <a16:creationId xmlns:a16="http://schemas.microsoft.com/office/drawing/2014/main" id="{34A09B12-EFC8-4ED8-AD16-D7471C0828B5}"/>
              </a:ext>
            </a:extLst>
          </p:cNvPr>
          <p:cNvPicPr>
            <a:picLocks noChangeAspect="1"/>
          </p:cNvPicPr>
          <p:nvPr userDrawn="1"/>
        </p:nvPicPr>
        <p:blipFill rotWithShape="1">
          <a:blip r:embed="rId3"/>
          <a:srcRect t="24177" b="9173"/>
          <a:stretch/>
        </p:blipFill>
        <p:spPr>
          <a:xfrm>
            <a:off x="5334001" y="0"/>
            <a:ext cx="6858000" cy="6858000"/>
          </a:xfrm>
          <a:prstGeom prst="rect">
            <a:avLst/>
          </a:prstGeom>
        </p:spPr>
      </p:pic>
    </p:spTree>
    <p:extLst>
      <p:ext uri="{BB962C8B-B14F-4D97-AF65-F5344CB8AC3E}">
        <p14:creationId xmlns:p14="http://schemas.microsoft.com/office/powerpoint/2010/main" val="592908200"/>
      </p:ext>
    </p:extLst>
  </p:cSld>
  <p:clrMapOvr>
    <a:masterClrMapping/>
  </p:clrMapOvr>
  <p:transition>
    <p:fade/>
  </p:transition>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6691377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56440823"/>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88784021"/>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C2E-0788-4325-BE63-069AD88FBF8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4430AC2-ED00-43FC-94C3-65A737F44062}"/>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4" name="Footer Placeholder 3">
            <a:extLst>
              <a:ext uri="{FF2B5EF4-FFF2-40B4-BE49-F238E27FC236}">
                <a16:creationId xmlns:a16="http://schemas.microsoft.com/office/drawing/2014/main" id="{8B71C814-1D63-47D7-BAA4-58476DBDC64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524F667-DD24-494F-AEAF-65E2EFEDF4CE}"/>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40227631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7522370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21019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12128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811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9756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397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37047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4441336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34347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077653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287C5-1A1F-4ACF-A2AC-F102AF99BED1}"/>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3" name="Footer Placeholder 2">
            <a:extLst>
              <a:ext uri="{FF2B5EF4-FFF2-40B4-BE49-F238E27FC236}">
                <a16:creationId xmlns:a16="http://schemas.microsoft.com/office/drawing/2014/main" id="{80512B1E-4F8D-449E-8212-544B3EACB3A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AA524A3-110D-428B-B472-F8800BAF43BB}"/>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36336430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258535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93980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2151608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8170819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3391970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713727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933131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16062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00134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83080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E22D-DA65-4FE4-9774-E2EC622B6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9A4398B-A560-47ED-BD73-8A537DA1C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FED4550-F1EC-437E-8768-96D986AEF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5B096B-BED5-4296-BDD8-463D47EEA64B}"/>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6" name="Footer Placeholder 5">
            <a:extLst>
              <a:ext uri="{FF2B5EF4-FFF2-40B4-BE49-F238E27FC236}">
                <a16:creationId xmlns:a16="http://schemas.microsoft.com/office/drawing/2014/main" id="{C735DA70-2F3A-45ED-9029-E7736C6D56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C1C770-EB92-4A49-A6ED-08C465D2C718}"/>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7068916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66172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8792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092344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86253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61702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32621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40124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060772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81229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4217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F08D-2E98-4E7C-9358-79E3D641BD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B946699-D2C0-4D41-8B6A-1B6464CE3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27E0338-B02A-4742-AF18-C9F6F435A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A6DA42-B7C8-461C-B6A2-95939F2F3545}"/>
              </a:ext>
            </a:extLst>
          </p:cNvPr>
          <p:cNvSpPr>
            <a:spLocks noGrp="1"/>
          </p:cNvSpPr>
          <p:nvPr>
            <p:ph type="dt" sz="half" idx="10"/>
          </p:nvPr>
        </p:nvSpPr>
        <p:spPr/>
        <p:txBody>
          <a:bodyPr/>
          <a:lstStyle/>
          <a:p>
            <a:fld id="{DFD6D2A1-97FB-487F-8DF8-7A3682F5F4D7}" type="datetimeFigureOut">
              <a:rPr lang="en-GB" smtClean="0"/>
              <a:t>17/06/2019</a:t>
            </a:fld>
            <a:endParaRPr lang="en-GB"/>
          </a:p>
        </p:txBody>
      </p:sp>
      <p:sp>
        <p:nvSpPr>
          <p:cNvPr id="6" name="Footer Placeholder 5">
            <a:extLst>
              <a:ext uri="{FF2B5EF4-FFF2-40B4-BE49-F238E27FC236}">
                <a16:creationId xmlns:a16="http://schemas.microsoft.com/office/drawing/2014/main" id="{E604FC7D-490B-4E13-A5C3-ADB4398877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F0EC02-3455-4CCE-B1C6-D17CAC1E68BF}"/>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845072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49524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6736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2874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7838569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0589494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489991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3498070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835997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105101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2693751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1.emf"/><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8.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theme" Target="../theme/theme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theme" Target="../theme/theme6.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A82AB-1332-4B5A-9EDC-1EB17A7194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97C2ABE-BF5E-4703-977D-E80FC2DB1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269234-9BA9-4FF0-9828-4729F7FE3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6D2A1-97FB-487F-8DF8-7A3682F5F4D7}" type="datetimeFigureOut">
              <a:rPr lang="en-GB" smtClean="0"/>
              <a:t>17/06/2019</a:t>
            </a:fld>
            <a:endParaRPr lang="en-GB"/>
          </a:p>
        </p:txBody>
      </p:sp>
      <p:sp>
        <p:nvSpPr>
          <p:cNvPr id="5" name="Footer Placeholder 4">
            <a:extLst>
              <a:ext uri="{FF2B5EF4-FFF2-40B4-BE49-F238E27FC236}">
                <a16:creationId xmlns:a16="http://schemas.microsoft.com/office/drawing/2014/main" id="{D6C0C0B7-48A9-4120-8699-E03B09EF6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2DC3CF6-384B-4ECE-954D-C4876C698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4784-7ACD-4020-9F63-46B97DA820A3}" type="slidenum">
              <a:rPr lang="en-GB" smtClean="0"/>
              <a:t>‹#›</a:t>
            </a:fld>
            <a:endParaRPr lang="en-GB"/>
          </a:p>
        </p:txBody>
      </p:sp>
    </p:spTree>
    <p:extLst>
      <p:ext uri="{BB962C8B-B14F-4D97-AF65-F5344CB8AC3E}">
        <p14:creationId xmlns:p14="http://schemas.microsoft.com/office/powerpoint/2010/main" val="2050356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03218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5981264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480735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3473309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5633943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3715A1-EE57-4EBD-8804-BD555A15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EF1D84-3D96-4F80-8138-C993F9E41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8C48B-C551-4907-8EB3-446E44EBCB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1566E-482F-498B-98A9-271A5C13FA08}" type="datetimeFigureOut">
              <a:rPr lang="en-US" smtClean="0"/>
              <a:t>6/17/2019</a:t>
            </a:fld>
            <a:endParaRPr lang="en-US"/>
          </a:p>
        </p:txBody>
      </p:sp>
      <p:sp>
        <p:nvSpPr>
          <p:cNvPr id="5" name="Footer Placeholder 4">
            <a:extLst>
              <a:ext uri="{FF2B5EF4-FFF2-40B4-BE49-F238E27FC236}">
                <a16:creationId xmlns:a16="http://schemas.microsoft.com/office/drawing/2014/main" id="{D5393165-D2DF-427B-BDCE-0613583AF8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CED019-5439-4C2F-B33D-9865F4D79E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45DD4-3F37-4923-88E3-2011F91F3A7D}" type="slidenum">
              <a:rPr lang="en-US" smtClean="0"/>
              <a:t>‹#›</a:t>
            </a:fld>
            <a:endParaRPr lang="en-US"/>
          </a:p>
        </p:txBody>
      </p:sp>
    </p:spTree>
    <p:extLst>
      <p:ext uri="{BB962C8B-B14F-4D97-AF65-F5344CB8AC3E}">
        <p14:creationId xmlns:p14="http://schemas.microsoft.com/office/powerpoint/2010/main" val="113770695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56.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9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3.jpe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94.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customXml" Target="../ink/ink1.xml"/><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63.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7.png"/><Relationship Id="rId4" Type="http://schemas.openxmlformats.org/officeDocument/2006/relationships/image" Target="../media/image19.emf"/><Relationship Id="rId9"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156.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69.sv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129.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hyperlink" Target="https://azure.microsoft.com/en-us/services/event-grid/" TargetMode="External"/><Relationship Id="rId3" Type="http://schemas.openxmlformats.org/officeDocument/2006/relationships/image" Target="../media/image75.png"/><Relationship Id="rId7" Type="http://schemas.openxmlformats.org/officeDocument/2006/relationships/hyperlink" Target="https://azure.microsoft.com/en-us/services/storage/?v=16.50" TargetMode="External"/><Relationship Id="rId12" Type="http://schemas.openxmlformats.org/officeDocument/2006/relationships/image" Target="../media/image79.png"/><Relationship Id="rId17" Type="http://schemas.openxmlformats.org/officeDocument/2006/relationships/image" Target="../media/image82.png"/><Relationship Id="rId2" Type="http://schemas.openxmlformats.org/officeDocument/2006/relationships/notesSlide" Target="../notesSlides/notesSlide18.xml"/><Relationship Id="rId16" Type="http://schemas.openxmlformats.org/officeDocument/2006/relationships/image" Target="../media/image81.png"/><Relationship Id="rId1" Type="http://schemas.openxmlformats.org/officeDocument/2006/relationships/slideLayout" Target="../slideLayouts/slideLayout129.xml"/><Relationship Id="rId6" Type="http://schemas.microsoft.com/office/2007/relationships/hdphoto" Target="../media/hdphoto3.wdp"/><Relationship Id="rId11" Type="http://schemas.openxmlformats.org/officeDocument/2006/relationships/hyperlink" Target="https://azure.microsoft.com/en-us/services/stream-analytics/" TargetMode="External"/><Relationship Id="rId5" Type="http://schemas.openxmlformats.org/officeDocument/2006/relationships/image" Target="../media/image76.png"/><Relationship Id="rId15" Type="http://schemas.openxmlformats.org/officeDocument/2006/relationships/hyperlink" Target="https://azure.microsoft.com/en-us/services/active-directory/" TargetMode="External"/><Relationship Id="rId10" Type="http://schemas.openxmlformats.org/officeDocument/2006/relationships/image" Target="../media/image78.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8.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19" y="1988680"/>
            <a:ext cx="11242386" cy="2428357"/>
          </a:xfrm>
        </p:spPr>
        <p:txBody>
          <a:bodyPr/>
          <a:lstStyle/>
          <a:p>
            <a:r>
              <a:rPr lang="en-US" sz="5400" spc="-150" dirty="0">
                <a:latin typeface="Segoe UI Semibold" panose="020B0702040204020203" pitchFamily="34" charset="0"/>
                <a:cs typeface="Segoe UI Semibold" panose="020B0702040204020203" pitchFamily="34" charset="0"/>
              </a:rPr>
              <a:t>Creating Applications that can </a:t>
            </a:r>
            <a:br>
              <a:rPr lang="en-US" sz="5400" spc="-150" dirty="0">
                <a:latin typeface="Segoe UI Semibold" panose="020B0702040204020203" pitchFamily="34" charset="0"/>
                <a:cs typeface="Segoe UI Semibold" panose="020B0702040204020203" pitchFamily="34" charset="0"/>
              </a:rPr>
            </a:br>
            <a:r>
              <a:rPr lang="en-US" sz="5400" spc="-150" dirty="0">
                <a:latin typeface="Segoe UI Semibold" panose="020B0702040204020203" pitchFamily="34" charset="0"/>
                <a:cs typeface="Segoe UI Semibold" panose="020B0702040204020203" pitchFamily="34" charset="0"/>
              </a:rPr>
              <a:t>See, Hear, Speak and Understand</a:t>
            </a:r>
            <a:br>
              <a:rPr lang="en-US" sz="7058" spc="-150" dirty="0">
                <a:latin typeface="Segoe UI Semibold" panose="020B0702040204020203" pitchFamily="34" charset="0"/>
                <a:cs typeface="Segoe UI Semibold" panose="020B0702040204020203" pitchFamily="34" charset="0"/>
              </a:rPr>
            </a:br>
            <a:r>
              <a:rPr lang="en-US" sz="5400" spc="-113" dirty="0">
                <a:solidFill>
                  <a:srgbClr val="0078D7"/>
                </a:solidFill>
                <a:latin typeface="Calibri" pitchFamily="34" charset="0"/>
                <a:cs typeface="Calibri" pitchFamily="34" charset="0"/>
              </a:rPr>
              <a:t>Using Azure Cognitive Services</a:t>
            </a:r>
            <a:endParaRPr lang="en-US" sz="7000" spc="-113" dirty="0">
              <a:solidFill>
                <a:srgbClr val="0078D7"/>
              </a:solidFill>
              <a:latin typeface="Calibri" pitchFamily="34" charset="0"/>
              <a:ea typeface="+mj-ea"/>
              <a:cs typeface="Calibri" pitchFamily="34" charset="0"/>
            </a:endParaRPr>
          </a:p>
        </p:txBody>
      </p:sp>
      <p:pic>
        <p:nvPicPr>
          <p:cNvPr id="4" name="Picture 3">
            <a:extLst>
              <a:ext uri="{FF2B5EF4-FFF2-40B4-BE49-F238E27FC236}">
                <a16:creationId xmlns:a16="http://schemas.microsoft.com/office/drawing/2014/main" id="{A9DCA8B4-72E4-435D-9B04-B9EAF513825E}"/>
              </a:ext>
            </a:extLst>
          </p:cNvPr>
          <p:cNvPicPr>
            <a:picLocks noChangeAspect="1"/>
          </p:cNvPicPr>
          <p:nvPr/>
        </p:nvPicPr>
        <p:blipFill rotWithShape="1">
          <a:blip r:embed="rId4">
            <a:extLst>
              <a:ext uri="{28A0092B-C50C-407E-A947-70E740481C1C}">
                <a14:useLocalDpi xmlns:a14="http://schemas.microsoft.com/office/drawing/2010/main" val="0"/>
              </a:ext>
            </a:extLst>
          </a:blip>
          <a:srcRect t="23301" b="23545"/>
          <a:stretch/>
        </p:blipFill>
        <p:spPr>
          <a:xfrm>
            <a:off x="9583669" y="5934229"/>
            <a:ext cx="2608331" cy="621415"/>
          </a:xfrm>
          <a:prstGeom prst="rect">
            <a:avLst/>
          </a:prstGeom>
        </p:spPr>
      </p:pic>
      <p:sp>
        <p:nvSpPr>
          <p:cNvPr id="5" name="Footer Placeholder 3">
            <a:extLst>
              <a:ext uri="{FF2B5EF4-FFF2-40B4-BE49-F238E27FC236}">
                <a16:creationId xmlns:a16="http://schemas.microsoft.com/office/drawing/2014/main" id="{CC6F69DF-D887-4745-9A26-C70653899073}"/>
              </a:ext>
            </a:extLst>
          </p:cNvPr>
          <p:cNvSpPr txBox="1">
            <a:spLocks/>
          </p:cNvSpPr>
          <p:nvPr/>
        </p:nvSpPr>
        <p:spPr>
          <a:xfrm>
            <a:off x="281019" y="5879812"/>
            <a:ext cx="68125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&lt;NAME&gt;- </a:t>
            </a:r>
            <a:r>
              <a:rPr kumimoji="0" lang="en-GB" sz="2000" b="0" i="0" u="none" strike="noStrike" kern="1200" cap="none" spc="0" normalizeH="0" baseline="0" noProof="0" dirty="0">
                <a:ln>
                  <a:noFill/>
                </a:ln>
                <a:solidFill>
                  <a:srgbClr val="FFFFFF"/>
                </a:solidFill>
                <a:effectLst/>
                <a:uLnTx/>
                <a:uFillTx/>
                <a:latin typeface="Segoe UI"/>
                <a:ea typeface="+mn-ea"/>
                <a:cs typeface="+mn-cs"/>
              </a:rPr>
              <a:t>&lt;TITLE/COMPANY&gt;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&lt;</a:t>
            </a:r>
            <a:r>
              <a:rPr kumimoji="0" lang="en-GB" sz="2000" b="0" i="0" u="none" strike="noStrike" kern="1200" cap="none" spc="0" normalizeH="0" baseline="0" noProof="0" dirty="0" err="1">
                <a:ln>
                  <a:noFill/>
                </a:ln>
                <a:solidFill>
                  <a:srgbClr val="FFFFFF"/>
                </a:solidFill>
                <a:effectLst/>
                <a:uLnTx/>
                <a:uFillTx/>
                <a:latin typeface="Segoe UI"/>
                <a:ea typeface="+mn-ea"/>
                <a:cs typeface="+mn-cs"/>
              </a:rPr>
              <a:t>TwitterHandle</a:t>
            </a:r>
            <a:r>
              <a:rPr kumimoji="0" lang="en-GB" sz="2000" b="0" i="0" u="none" strike="noStrike" kern="1200" cap="none" spc="0" normalizeH="0" baseline="0" noProof="0" dirty="0">
                <a:ln>
                  <a:noFill/>
                </a:ln>
                <a:solidFill>
                  <a:srgbClr val="FFFFFF"/>
                </a:solidFill>
                <a:effectLst/>
                <a:uLnTx/>
                <a:uFillTx/>
                <a:latin typeface="Segoe UI"/>
                <a:ea typeface="+mn-ea"/>
                <a:cs typeface="+mn-cs"/>
              </a:rPr>
              <a:t>/Social&gt;</a:t>
            </a:r>
          </a:p>
        </p:txBody>
      </p:sp>
    </p:spTree>
    <p:custDataLst>
      <p:tags r:id="rId1"/>
    </p:custDataLst>
    <p:extLst>
      <p:ext uri="{BB962C8B-B14F-4D97-AF65-F5344CB8AC3E}">
        <p14:creationId xmlns:p14="http://schemas.microsoft.com/office/powerpoint/2010/main" val="361082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2.29167E-6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8981B52-E374-465C-9EB2-0D46AB0888F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667" t="15583" r="25958" b="15310"/>
          <a:stretch/>
        </p:blipFill>
        <p:spPr>
          <a:xfrm>
            <a:off x="1407754" y="2092144"/>
            <a:ext cx="1751259" cy="2501799"/>
          </a:xfrm>
          <a:prstGeom prst="rect">
            <a:avLst/>
          </a:prstGeom>
        </p:spPr>
      </p:pic>
      <p:pic>
        <p:nvPicPr>
          <p:cNvPr id="9" name="Graphic 8">
            <a:extLst>
              <a:ext uri="{FF2B5EF4-FFF2-40B4-BE49-F238E27FC236}">
                <a16:creationId xmlns:a16="http://schemas.microsoft.com/office/drawing/2014/main" id="{660B3CF6-2B4A-4EF3-BE8A-87C5310C42C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04" t="23335" r="20884" b="22441"/>
          <a:stretch/>
        </p:blipFill>
        <p:spPr>
          <a:xfrm>
            <a:off x="8383219" y="2092146"/>
            <a:ext cx="2662732" cy="2501799"/>
          </a:xfrm>
          <a:prstGeom prst="rect">
            <a:avLst/>
          </a:prstGeom>
        </p:spPr>
      </p:pic>
      <p:sp>
        <p:nvSpPr>
          <p:cNvPr id="17" name="TextBox 16">
            <a:extLst>
              <a:ext uri="{FF2B5EF4-FFF2-40B4-BE49-F238E27FC236}">
                <a16:creationId xmlns:a16="http://schemas.microsoft.com/office/drawing/2014/main" id="{7E074483-0C04-4B61-8DC2-734C6C0B8CC6}"/>
              </a:ext>
            </a:extLst>
          </p:cNvPr>
          <p:cNvSpPr txBox="1"/>
          <p:nvPr/>
        </p:nvSpPr>
        <p:spPr>
          <a:xfrm>
            <a:off x="1795818" y="4768812"/>
            <a:ext cx="99738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idea</a:t>
            </a:r>
          </a:p>
        </p:txBody>
      </p:sp>
      <p:sp>
        <p:nvSpPr>
          <p:cNvPr id="18" name="TextBox 17">
            <a:extLst>
              <a:ext uri="{FF2B5EF4-FFF2-40B4-BE49-F238E27FC236}">
                <a16:creationId xmlns:a16="http://schemas.microsoft.com/office/drawing/2014/main" id="{3DE90FB9-D881-4AE1-89C2-1EE704E51881}"/>
              </a:ext>
            </a:extLst>
          </p:cNvPr>
          <p:cNvSpPr txBox="1"/>
          <p:nvPr/>
        </p:nvSpPr>
        <p:spPr>
          <a:xfrm>
            <a:off x="9032988" y="4768812"/>
            <a:ext cx="13631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reality</a:t>
            </a:r>
          </a:p>
        </p:txBody>
      </p:sp>
      <p:pic>
        <p:nvPicPr>
          <p:cNvPr id="3" name="Graphic 2">
            <a:extLst>
              <a:ext uri="{FF2B5EF4-FFF2-40B4-BE49-F238E27FC236}">
                <a16:creationId xmlns:a16="http://schemas.microsoft.com/office/drawing/2014/main" id="{1C1809CD-BCCC-4B1A-A96A-51740D671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7589" y="2092144"/>
            <a:ext cx="2501799" cy="2501799"/>
          </a:xfrm>
          <a:prstGeom prst="rect">
            <a:avLst/>
          </a:prstGeom>
        </p:spPr>
      </p:pic>
      <p:cxnSp>
        <p:nvCxnSpPr>
          <p:cNvPr id="12" name="Straight Arrow Connector 11">
            <a:extLst>
              <a:ext uri="{FF2B5EF4-FFF2-40B4-BE49-F238E27FC236}">
                <a16:creationId xmlns:a16="http://schemas.microsoft.com/office/drawing/2014/main" id="{8923CD6C-50EB-43C1-AE8E-6B5108127A27}"/>
              </a:ext>
            </a:extLst>
          </p:cNvPr>
          <p:cNvCxnSpPr>
            <a:cxnSpLocks/>
          </p:cNvCxnSpPr>
          <p:nvPr/>
        </p:nvCxnSpPr>
        <p:spPr>
          <a:xfrm>
            <a:off x="3506418" y="3357675"/>
            <a:ext cx="6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E02DC8-4F0E-471E-9030-5D60520B87A5}"/>
              </a:ext>
            </a:extLst>
          </p:cNvPr>
          <p:cNvCxnSpPr>
            <a:cxnSpLocks/>
          </p:cNvCxnSpPr>
          <p:nvPr/>
        </p:nvCxnSpPr>
        <p:spPr>
          <a:xfrm>
            <a:off x="7382254" y="3334507"/>
            <a:ext cx="6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4D0DB1-3CB3-4100-B7C9-A5D1289BAD3A}"/>
              </a:ext>
            </a:extLst>
          </p:cNvPr>
          <p:cNvSpPr txBox="1"/>
          <p:nvPr/>
        </p:nvSpPr>
        <p:spPr>
          <a:xfrm>
            <a:off x="4824155" y="4768811"/>
            <a:ext cx="217277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472C4"/>
                </a:solidFill>
                <a:effectLst/>
                <a:uLnTx/>
                <a:uFillTx/>
                <a:latin typeface="Segoe UI Light" panose="020B0502040204020203" pitchFamily="34" charset="0"/>
                <a:ea typeface="+mn-ea"/>
                <a:cs typeface="Segoe UI Light" panose="020B0502040204020203" pitchFamily="34" charset="0"/>
              </a:rPr>
              <a:t>prebuilt AI</a:t>
            </a:r>
          </a:p>
        </p:txBody>
      </p:sp>
      <p:sp>
        <p:nvSpPr>
          <p:cNvPr id="11" name="Title 1">
            <a:extLst>
              <a:ext uri="{FF2B5EF4-FFF2-40B4-BE49-F238E27FC236}">
                <a16:creationId xmlns:a16="http://schemas.microsoft.com/office/drawing/2014/main" id="{DF08B9B1-CF43-4848-A0CE-24579F79054C}"/>
              </a:ext>
            </a:extLst>
          </p:cNvPr>
          <p:cNvSpPr txBox="1">
            <a:spLocks/>
          </p:cNvSpPr>
          <p:nvPr/>
        </p:nvSpPr>
        <p:spPr>
          <a:xfrm>
            <a:off x="587375" y="10693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Option 1</a:t>
            </a:r>
          </a:p>
        </p:txBody>
      </p:sp>
    </p:spTree>
    <p:extLst>
      <p:ext uri="{BB962C8B-B14F-4D97-AF65-F5344CB8AC3E}">
        <p14:creationId xmlns:p14="http://schemas.microsoft.com/office/powerpoint/2010/main" val="364654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0" y="9939"/>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 </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7137F02-797B-4265-A725-2969666E3F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29" y="-12560"/>
            <a:ext cx="12190271" cy="3321463"/>
          </a:xfrm>
          <a:prstGeom prst="rect">
            <a:avLst/>
          </a:prstGeom>
        </p:spPr>
      </p:pic>
      <p:sp>
        <p:nvSpPr>
          <p:cNvPr id="39" name="Rectangle 38"/>
          <p:cNvSpPr/>
          <p:nvPr/>
        </p:nvSpPr>
        <p:spPr bwMode="auto">
          <a:xfrm>
            <a:off x="0" y="-11153"/>
            <a:ext cx="12188377"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chemeClr val="accent3"/>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accent2"/>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chemeClr val="accent1"/>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find the right services for your app</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Azure Cognitive Services</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lvl="0"/>
            <a:r>
              <a:rPr lang="en-GB" sz="3200" dirty="0">
                <a:solidFill>
                  <a:prstClr val="white"/>
                </a:solidFill>
              </a:rPr>
              <a:t>https://aka.ms/ai-nights-beginner</a:t>
            </a:r>
            <a:endPar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132672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5749CC0B-0166-428C-807C-1BC4F3AB3B05}"/>
              </a:ext>
            </a:extLst>
          </p:cNvPr>
          <p:cNvSpPr/>
          <p:nvPr/>
        </p:nvSpPr>
        <p:spPr>
          <a:xfrm>
            <a:off x="5613805" y="1999584"/>
            <a:ext cx="5909411" cy="4739759"/>
          </a:xfrm>
          <a:prstGeom prst="rect">
            <a:avLst/>
          </a:prstGeom>
        </p:spPr>
        <p:txBody>
          <a:bodyPr vert="horz" wrap="square" lIns="146263" tIns="0" rIns="0" bIns="0" rtlCol="0">
            <a:spAutoFit/>
          </a:bodyPr>
          <a:lstStyle/>
          <a:p>
            <a:pPr marL="285750" marR="0" lvl="0" indent="-285750" algn="l" defTabSz="913606" rtl="0" eaLnBrk="1" fontAlgn="auto" latinLnBrk="0" hangingPunct="1">
              <a:lnSpc>
                <a:spcPct val="100000"/>
              </a:lnSpc>
              <a:spcBef>
                <a:spcPts val="0"/>
              </a:spcBef>
              <a:spcAft>
                <a:spcPts val="1173"/>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rPr>
              <a:t>No app changes &amp; </a:t>
            </a: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Compatible with full Cognitive Services feature-set</a:t>
            </a:r>
          </a:p>
          <a:p>
            <a:pPr marL="285750" marR="0" lvl="0"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Support for 6 key AI capabilities: </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Key Phrase Extraction</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Language Detection</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Sentiment Analysis</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Face &amp; Emotion Detection</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OCR / Text Recognition</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Language Understanding</a:t>
            </a:r>
          </a:p>
          <a:p>
            <a:pPr marL="285750" marR="0" lvl="0"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endPar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endParaRPr>
          </a:p>
          <a:p>
            <a:pPr marL="285750" marR="0" lvl="0" indent="-285750" algn="l" defTabSz="913606" rtl="0" eaLnBrk="1" fontAlgn="auto" latinLnBrk="0" hangingPunct="1">
              <a:lnSpc>
                <a:spcPct val="100000"/>
              </a:lnSpc>
              <a:spcBef>
                <a:spcPts val="0"/>
              </a:spcBef>
              <a:spcAft>
                <a:spcPts val="1173"/>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Run &amp; manage locally, Try for free</a:t>
            </a:r>
          </a:p>
          <a:p>
            <a:pPr marL="285750" marR="0" lvl="0" indent="-285750" algn="l" defTabSz="913606" rtl="0" eaLnBrk="1" fontAlgn="auto" latinLnBrk="0" hangingPunct="1">
              <a:lnSpc>
                <a:spcPct val="100000"/>
              </a:lnSpc>
              <a:spcBef>
                <a:spcPts val="0"/>
              </a:spcBef>
              <a:spcAft>
                <a:spcPts val="1173"/>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Connect to Billing service for report back, unified billing with on-cloud and off-cloud transactions</a:t>
            </a:r>
          </a:p>
          <a:p>
            <a:pPr marL="285750" marR="0" lvl="0" indent="-285750" algn="l" defTabSz="913606" rtl="0" eaLnBrk="1" fontAlgn="auto" latinLnBrk="0" hangingPunct="1">
              <a:lnSpc>
                <a:spcPct val="100000"/>
              </a:lnSpc>
              <a:spcBef>
                <a:spcPts val="0"/>
              </a:spcBef>
              <a:spcAft>
                <a:spcPts val="1173"/>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Additional Capabilities coming soon (e.g. Speech)</a:t>
            </a:r>
          </a:p>
        </p:txBody>
      </p:sp>
      <p:grpSp>
        <p:nvGrpSpPr>
          <p:cNvPr id="2" name="Group 1">
            <a:extLst>
              <a:ext uri="{FF2B5EF4-FFF2-40B4-BE49-F238E27FC236}">
                <a16:creationId xmlns:a16="http://schemas.microsoft.com/office/drawing/2014/main" id="{C3356571-10F7-4C01-9636-A3D84AF38A76}"/>
              </a:ext>
            </a:extLst>
          </p:cNvPr>
          <p:cNvGrpSpPr/>
          <p:nvPr/>
        </p:nvGrpSpPr>
        <p:grpSpPr>
          <a:xfrm>
            <a:off x="1469496" y="4082091"/>
            <a:ext cx="2230077" cy="2571536"/>
            <a:chOff x="1416382" y="3272958"/>
            <a:chExt cx="2230710" cy="2572266"/>
          </a:xfrm>
        </p:grpSpPr>
        <p:cxnSp>
          <p:nvCxnSpPr>
            <p:cNvPr id="39" name="Straight Connector 10">
              <a:extLst>
                <a:ext uri="{FF2B5EF4-FFF2-40B4-BE49-F238E27FC236}">
                  <a16:creationId xmlns:a16="http://schemas.microsoft.com/office/drawing/2014/main" id="{06FCF7E7-09CE-403C-8E72-2E459BA167C5}"/>
                </a:ext>
              </a:extLst>
            </p:cNvPr>
            <p:cNvCxnSpPr/>
            <p:nvPr/>
          </p:nvCxnSpPr>
          <p:spPr>
            <a:xfrm>
              <a:off x="1416382" y="5815660"/>
              <a:ext cx="2230710" cy="0"/>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DD2E5891-9B39-4926-9CD5-AD2992F5F6D4}"/>
                </a:ext>
              </a:extLst>
            </p:cNvPr>
            <p:cNvSpPr/>
            <p:nvPr/>
          </p:nvSpPr>
          <p:spPr>
            <a:xfrm>
              <a:off x="1840145" y="3272958"/>
              <a:ext cx="1336853" cy="2568164"/>
            </a:xfrm>
            <a:custGeom>
              <a:avLst/>
              <a:gdLst>
                <a:gd name="connsiteX0" fmla="*/ 1342428 w 1336853"/>
                <a:gd name="connsiteY0" fmla="*/ 2492527 h 2568164"/>
                <a:gd name="connsiteX1" fmla="*/ 1282621 w 1336853"/>
                <a:gd name="connsiteY1" fmla="*/ 2552333 h 2568164"/>
                <a:gd name="connsiteX2" fmla="*/ 86489 w 1336853"/>
                <a:gd name="connsiteY2" fmla="*/ 2552333 h 2568164"/>
                <a:gd name="connsiteX3" fmla="*/ 26683 w 1336853"/>
                <a:gd name="connsiteY3" fmla="*/ 2492527 h 2568164"/>
                <a:gd name="connsiteX4" fmla="*/ 26683 w 1336853"/>
                <a:gd name="connsiteY4" fmla="*/ 86192 h 2568164"/>
                <a:gd name="connsiteX5" fmla="*/ 86489 w 1336853"/>
                <a:gd name="connsiteY5" fmla="*/ 26385 h 2568164"/>
                <a:gd name="connsiteX6" fmla="*/ 1282621 w 1336853"/>
                <a:gd name="connsiteY6" fmla="*/ 26385 h 2568164"/>
                <a:gd name="connsiteX7" fmla="*/ 1342428 w 1336853"/>
                <a:gd name="connsiteY7" fmla="*/ 86192 h 2568164"/>
                <a:gd name="connsiteX8" fmla="*/ 1342428 w 1336853"/>
                <a:gd name="connsiteY8" fmla="*/ 2492527 h 256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853" h="2568164">
                  <a:moveTo>
                    <a:pt x="1342428" y="2492527"/>
                  </a:moveTo>
                  <a:cubicBezTo>
                    <a:pt x="1342428" y="2527707"/>
                    <a:pt x="1314283" y="2552333"/>
                    <a:pt x="1282621" y="2552333"/>
                  </a:cubicBezTo>
                  <a:lnTo>
                    <a:pt x="86489" y="2552333"/>
                  </a:lnTo>
                  <a:cubicBezTo>
                    <a:pt x="51309" y="2552333"/>
                    <a:pt x="26683" y="2524189"/>
                    <a:pt x="26683" y="2492527"/>
                  </a:cubicBezTo>
                  <a:lnTo>
                    <a:pt x="26683" y="86192"/>
                  </a:lnTo>
                  <a:cubicBezTo>
                    <a:pt x="23165" y="54530"/>
                    <a:pt x="51309" y="26385"/>
                    <a:pt x="86489" y="26385"/>
                  </a:cubicBezTo>
                  <a:lnTo>
                    <a:pt x="1282621" y="26385"/>
                  </a:lnTo>
                  <a:cubicBezTo>
                    <a:pt x="1317801" y="26385"/>
                    <a:pt x="1342428" y="54530"/>
                    <a:pt x="1342428" y="86192"/>
                  </a:cubicBezTo>
                  <a:lnTo>
                    <a:pt x="1342428" y="2492527"/>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4" name="Freeform: Shape 73">
              <a:extLst>
                <a:ext uri="{FF2B5EF4-FFF2-40B4-BE49-F238E27FC236}">
                  <a16:creationId xmlns:a16="http://schemas.microsoft.com/office/drawing/2014/main" id="{6A1DCAC1-29CF-4222-8481-B81F834085E6}"/>
                </a:ext>
              </a:extLst>
            </p:cNvPr>
            <p:cNvSpPr/>
            <p:nvPr/>
          </p:nvSpPr>
          <p:spPr>
            <a:xfrm>
              <a:off x="1846455" y="356041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5" name="Freeform: Shape 74">
              <a:extLst>
                <a:ext uri="{FF2B5EF4-FFF2-40B4-BE49-F238E27FC236}">
                  <a16:creationId xmlns:a16="http://schemas.microsoft.com/office/drawing/2014/main" id="{A9CDFF3F-98FD-4C86-B143-373FFDE3EFF9}"/>
                </a:ext>
              </a:extLst>
            </p:cNvPr>
            <p:cNvSpPr/>
            <p:nvPr/>
          </p:nvSpPr>
          <p:spPr>
            <a:xfrm>
              <a:off x="2526459" y="350866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6" name="Freeform: Shape 75">
              <a:extLst>
                <a:ext uri="{FF2B5EF4-FFF2-40B4-BE49-F238E27FC236}">
                  <a16:creationId xmlns:a16="http://schemas.microsoft.com/office/drawing/2014/main" id="{D0FAA839-1A53-469B-80CA-34F6C7403027}"/>
                </a:ext>
              </a:extLst>
            </p:cNvPr>
            <p:cNvSpPr/>
            <p:nvPr/>
          </p:nvSpPr>
          <p:spPr>
            <a:xfrm>
              <a:off x="1846455" y="3852410"/>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7" name="Freeform: Shape 76">
              <a:extLst>
                <a:ext uri="{FF2B5EF4-FFF2-40B4-BE49-F238E27FC236}">
                  <a16:creationId xmlns:a16="http://schemas.microsoft.com/office/drawing/2014/main" id="{91D61261-5ABB-494E-9FCF-823CEA314054}"/>
                </a:ext>
              </a:extLst>
            </p:cNvPr>
            <p:cNvSpPr/>
            <p:nvPr/>
          </p:nvSpPr>
          <p:spPr>
            <a:xfrm>
              <a:off x="2526459" y="3800663"/>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8" name="Freeform: Shape 77">
              <a:extLst>
                <a:ext uri="{FF2B5EF4-FFF2-40B4-BE49-F238E27FC236}">
                  <a16:creationId xmlns:a16="http://schemas.microsoft.com/office/drawing/2014/main" id="{28A434B0-EC68-47D9-97F3-468BF8720082}"/>
                </a:ext>
              </a:extLst>
            </p:cNvPr>
            <p:cNvSpPr/>
            <p:nvPr/>
          </p:nvSpPr>
          <p:spPr>
            <a:xfrm>
              <a:off x="1846455" y="4144406"/>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9" name="Freeform: Shape 78">
              <a:extLst>
                <a:ext uri="{FF2B5EF4-FFF2-40B4-BE49-F238E27FC236}">
                  <a16:creationId xmlns:a16="http://schemas.microsoft.com/office/drawing/2014/main" id="{C91219E2-F9A6-47DE-B0D3-607F85835809}"/>
                </a:ext>
              </a:extLst>
            </p:cNvPr>
            <p:cNvSpPr/>
            <p:nvPr/>
          </p:nvSpPr>
          <p:spPr>
            <a:xfrm>
              <a:off x="2526459" y="4092659"/>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0" name="Freeform: Shape 79">
              <a:extLst>
                <a:ext uri="{FF2B5EF4-FFF2-40B4-BE49-F238E27FC236}">
                  <a16:creationId xmlns:a16="http://schemas.microsoft.com/office/drawing/2014/main" id="{4A76D47D-709D-485D-8EE4-F43EC6B63EFB}"/>
                </a:ext>
              </a:extLst>
            </p:cNvPr>
            <p:cNvSpPr/>
            <p:nvPr/>
          </p:nvSpPr>
          <p:spPr>
            <a:xfrm>
              <a:off x="1846455" y="443640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1" name="Freeform: Shape 80">
              <a:extLst>
                <a:ext uri="{FF2B5EF4-FFF2-40B4-BE49-F238E27FC236}">
                  <a16:creationId xmlns:a16="http://schemas.microsoft.com/office/drawing/2014/main" id="{1D6A4B68-C08A-4612-B47F-E37B96EEBCFA}"/>
                </a:ext>
              </a:extLst>
            </p:cNvPr>
            <p:cNvSpPr/>
            <p:nvPr/>
          </p:nvSpPr>
          <p:spPr>
            <a:xfrm>
              <a:off x="2526459" y="438465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2" name="Freeform: Shape 81">
              <a:extLst>
                <a:ext uri="{FF2B5EF4-FFF2-40B4-BE49-F238E27FC236}">
                  <a16:creationId xmlns:a16="http://schemas.microsoft.com/office/drawing/2014/main" id="{92C36AB9-13C1-45A5-8175-644EB87A2572}"/>
                </a:ext>
              </a:extLst>
            </p:cNvPr>
            <p:cNvSpPr/>
            <p:nvPr/>
          </p:nvSpPr>
          <p:spPr>
            <a:xfrm>
              <a:off x="2420918" y="5236020"/>
              <a:ext cx="175902" cy="175902"/>
            </a:xfrm>
            <a:custGeom>
              <a:avLst/>
              <a:gdLst>
                <a:gd name="connsiteX0" fmla="*/ 174143 w 175901"/>
                <a:gd name="connsiteY0" fmla="*/ 100264 h 175901"/>
                <a:gd name="connsiteX1" fmla="*/ 100264 w 175901"/>
                <a:gd name="connsiteY1" fmla="*/ 174143 h 175901"/>
                <a:gd name="connsiteX2" fmla="*/ 26385 w 175901"/>
                <a:gd name="connsiteY2" fmla="*/ 100264 h 175901"/>
                <a:gd name="connsiteX3" fmla="*/ 100264 w 175901"/>
                <a:gd name="connsiteY3" fmla="*/ 26385 h 175901"/>
                <a:gd name="connsiteX4" fmla="*/ 174143 w 175901"/>
                <a:gd name="connsiteY4" fmla="*/ 100264 h 17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01" h="175901">
                  <a:moveTo>
                    <a:pt x="174143" y="100264"/>
                  </a:moveTo>
                  <a:cubicBezTo>
                    <a:pt x="174143" y="138962"/>
                    <a:pt x="142480" y="174143"/>
                    <a:pt x="100264" y="174143"/>
                  </a:cubicBezTo>
                  <a:cubicBezTo>
                    <a:pt x="61566" y="174143"/>
                    <a:pt x="26385" y="142480"/>
                    <a:pt x="26385" y="100264"/>
                  </a:cubicBezTo>
                  <a:cubicBezTo>
                    <a:pt x="26385" y="61566"/>
                    <a:pt x="58048" y="26385"/>
                    <a:pt x="100264" y="26385"/>
                  </a:cubicBezTo>
                  <a:cubicBezTo>
                    <a:pt x="142480" y="26385"/>
                    <a:pt x="174143" y="58048"/>
                    <a:pt x="174143" y="100264"/>
                  </a:cubicBez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3" name="Freeform: Shape 82">
              <a:extLst>
                <a:ext uri="{FF2B5EF4-FFF2-40B4-BE49-F238E27FC236}">
                  <a16:creationId xmlns:a16="http://schemas.microsoft.com/office/drawing/2014/main" id="{34DEB3A9-F476-45BA-850D-A8BA326C5C3A}"/>
                </a:ext>
              </a:extLst>
            </p:cNvPr>
            <p:cNvSpPr/>
            <p:nvPr/>
          </p:nvSpPr>
          <p:spPr>
            <a:xfrm>
              <a:off x="1836925" y="5704503"/>
              <a:ext cx="1336853" cy="140721"/>
            </a:xfrm>
            <a:custGeom>
              <a:avLst/>
              <a:gdLst>
                <a:gd name="connsiteX0" fmla="*/ 26385 w 1336853"/>
                <a:gd name="connsiteY0" fmla="*/ 26385 h 140721"/>
                <a:gd name="connsiteX1" fmla="*/ 26385 w 1336853"/>
                <a:gd name="connsiteY1" fmla="*/ 65084 h 140721"/>
                <a:gd name="connsiteX2" fmla="*/ 86192 w 1336853"/>
                <a:gd name="connsiteY2" fmla="*/ 124890 h 140721"/>
                <a:gd name="connsiteX3" fmla="*/ 1282324 w 1336853"/>
                <a:gd name="connsiteY3" fmla="*/ 124890 h 140721"/>
                <a:gd name="connsiteX4" fmla="*/ 1342130 w 1336853"/>
                <a:gd name="connsiteY4" fmla="*/ 65084 h 140721"/>
                <a:gd name="connsiteX5" fmla="*/ 1342130 w 1336853"/>
                <a:gd name="connsiteY5" fmla="*/ 26385 h 140721"/>
                <a:gd name="connsiteX6" fmla="*/ 26385 w 1336853"/>
                <a:gd name="connsiteY6" fmla="*/ 26385 h 14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53" h="140721">
                  <a:moveTo>
                    <a:pt x="26385" y="26385"/>
                  </a:moveTo>
                  <a:lnTo>
                    <a:pt x="26385" y="65084"/>
                  </a:lnTo>
                  <a:cubicBezTo>
                    <a:pt x="26385" y="100264"/>
                    <a:pt x="54530" y="124890"/>
                    <a:pt x="86192" y="124890"/>
                  </a:cubicBezTo>
                  <a:lnTo>
                    <a:pt x="1282324" y="124890"/>
                  </a:lnTo>
                  <a:cubicBezTo>
                    <a:pt x="1317504" y="124890"/>
                    <a:pt x="1342130" y="96746"/>
                    <a:pt x="1342130" y="65084"/>
                  </a:cubicBezTo>
                  <a:lnTo>
                    <a:pt x="1342130" y="26385"/>
                  </a:lnTo>
                  <a:lnTo>
                    <a:pt x="26385" y="26385"/>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4" name="Freeform: Shape 83">
              <a:extLst>
                <a:ext uri="{FF2B5EF4-FFF2-40B4-BE49-F238E27FC236}">
                  <a16:creationId xmlns:a16="http://schemas.microsoft.com/office/drawing/2014/main" id="{D7F75F69-BCE8-4E08-B7AD-31FE1ECE0587}"/>
                </a:ext>
              </a:extLst>
            </p:cNvPr>
            <p:cNvSpPr/>
            <p:nvPr/>
          </p:nvSpPr>
          <p:spPr>
            <a:xfrm>
              <a:off x="1818866" y="5545607"/>
              <a:ext cx="1412914" cy="175902"/>
            </a:xfrm>
            <a:custGeom>
              <a:avLst/>
              <a:gdLst>
                <a:gd name="connsiteX0" fmla="*/ 26385 w 1372033"/>
                <a:gd name="connsiteY0" fmla="*/ 26385 h 175901"/>
                <a:gd name="connsiteX1" fmla="*/ 1345648 w 1372033"/>
                <a:gd name="connsiteY1" fmla="*/ 26385 h 175901"/>
                <a:gd name="connsiteX2" fmla="*/ 1345648 w 1372033"/>
                <a:gd name="connsiteY2" fmla="*/ 177661 h 175901"/>
                <a:gd name="connsiteX3" fmla="*/ 26385 w 1372033"/>
                <a:gd name="connsiteY3" fmla="*/ 177661 h 175901"/>
              </a:gdLst>
              <a:ahLst/>
              <a:cxnLst>
                <a:cxn ang="0">
                  <a:pos x="connsiteX0" y="connsiteY0"/>
                </a:cxn>
                <a:cxn ang="0">
                  <a:pos x="connsiteX1" y="connsiteY1"/>
                </a:cxn>
                <a:cxn ang="0">
                  <a:pos x="connsiteX2" y="connsiteY2"/>
                </a:cxn>
                <a:cxn ang="0">
                  <a:pos x="connsiteX3" y="connsiteY3"/>
                </a:cxn>
              </a:cxnLst>
              <a:rect l="l" t="t" r="r" b="b"/>
              <a:pathLst>
                <a:path w="1372033" h="175901">
                  <a:moveTo>
                    <a:pt x="26385" y="26385"/>
                  </a:moveTo>
                  <a:lnTo>
                    <a:pt x="1345648" y="26385"/>
                  </a:lnTo>
                  <a:lnTo>
                    <a:pt x="1345648" y="177661"/>
                  </a:lnTo>
                  <a:lnTo>
                    <a:pt x="26385" y="177661"/>
                  </a:ln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87" name="arrow">
            <a:extLst>
              <a:ext uri="{FF2B5EF4-FFF2-40B4-BE49-F238E27FC236}">
                <a16:creationId xmlns:a16="http://schemas.microsoft.com/office/drawing/2014/main" id="{499EF44A-5D56-49F2-BB0A-59E6D47BB28D}"/>
              </a:ext>
            </a:extLst>
          </p:cNvPr>
          <p:cNvSpPr>
            <a:spLocks noChangeAspect="1" noEditPoints="1"/>
          </p:cNvSpPr>
          <p:nvPr/>
        </p:nvSpPr>
        <p:spPr bwMode="auto">
          <a:xfrm rot="5400000">
            <a:off x="2383659" y="3688209"/>
            <a:ext cx="455521" cy="3322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ln w="22225">
            <a:solidFill>
              <a:schemeClr val="tx2"/>
            </a:solidFill>
            <a:headEnd/>
            <a:tailEnd/>
          </a:ln>
          <a:extLst/>
        </p:spPr>
        <p:style>
          <a:lnRef idx="1">
            <a:schemeClr val="accent3"/>
          </a:lnRef>
          <a:fillRef idx="0">
            <a:schemeClr val="accent3"/>
          </a:fillRef>
          <a:effectRef idx="0">
            <a:schemeClr val="accent3"/>
          </a:effectRef>
          <a:fontRef idx="minor">
            <a:schemeClr val="tx1"/>
          </a:fontRef>
        </p:style>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266E016-7984-4B69-AE25-0C7A2DFD031D}"/>
                  </a:ext>
                </a:extLst>
              </p14:cNvPr>
              <p14:cNvContentPartPr/>
              <p14:nvPr/>
            </p14:nvContentPartPr>
            <p14:xfrm>
              <a:off x="7376389" y="5710002"/>
              <a:ext cx="2518" cy="1440"/>
            </p14:xfrm>
          </p:contentPart>
        </mc:Choice>
        <mc:Fallback xmlns="">
          <p:pic>
            <p:nvPicPr>
              <p:cNvPr id="7" name="Ink 6">
                <a:extLst>
                  <a:ext uri="{FF2B5EF4-FFF2-40B4-BE49-F238E27FC236}">
                    <a16:creationId xmlns:a16="http://schemas.microsoft.com/office/drawing/2014/main" id="{2266E016-7984-4B69-AE25-0C7A2DFD031D}"/>
                  </a:ext>
                </a:extLst>
              </p:cNvPr>
              <p:cNvPicPr/>
              <p:nvPr/>
            </p:nvPicPr>
            <p:blipFill>
              <a:blip r:embed="rId4"/>
              <a:stretch>
                <a:fillRect/>
              </a:stretch>
            </p:blipFill>
            <p:spPr>
              <a:xfrm>
                <a:off x="7367396" y="5698002"/>
                <a:ext cx="20144" cy="24960"/>
              </a:xfrm>
              <a:prstGeom prst="rect">
                <a:avLst/>
              </a:prstGeom>
            </p:spPr>
          </p:pic>
        </mc:Fallback>
      </mc:AlternateContent>
      <p:sp>
        <p:nvSpPr>
          <p:cNvPr id="88" name="TextBox 87">
            <a:extLst>
              <a:ext uri="{FF2B5EF4-FFF2-40B4-BE49-F238E27FC236}">
                <a16:creationId xmlns:a16="http://schemas.microsoft.com/office/drawing/2014/main" id="{48FA8CEE-509B-43D9-B3EB-82BE1E350D7C}"/>
              </a:ext>
            </a:extLst>
          </p:cNvPr>
          <p:cNvSpPr txBox="1"/>
          <p:nvPr/>
        </p:nvSpPr>
        <p:spPr>
          <a:xfrm>
            <a:off x="5613805" y="1420671"/>
            <a:ext cx="3257579" cy="391302"/>
          </a:xfrm>
          <a:prstGeom prst="roundRect">
            <a:avLst/>
          </a:prstGeom>
          <a:solidFill>
            <a:srgbClr val="4472C4"/>
          </a:solidFill>
        </p:spPr>
        <p:txBody>
          <a:bodyPr wrap="square" lIns="179234" tIns="91414" rIns="179234" bIns="91414" rtlCol="0" anchor="ctr">
            <a:noAutofit/>
          </a:bodyPr>
          <a:lstStyle>
            <a:defPPr>
              <a:defRPr lang="en-US"/>
            </a:defPPr>
            <a:lvl1pPr marR="0" lvl="0" indent="0" algn="ctr" defTabSz="914314" fontAlgn="auto">
              <a:lnSpc>
                <a:spcPct val="90000"/>
              </a:lnSpc>
              <a:spcBef>
                <a:spcPts val="0"/>
              </a:spcBef>
              <a:spcAft>
                <a:spcPts val="588"/>
              </a:spcAft>
              <a:buClrTx/>
              <a:buSzTx/>
              <a:buFontTx/>
              <a:buNone/>
              <a:tabLst/>
              <a:defRPr kumimoji="0" sz="2800" b="1" i="0" u="none" strike="noStrike" cap="none" spc="0" normalizeH="0" baseline="0">
                <a:ln>
                  <a:noFill/>
                </a:ln>
                <a:solidFill>
                  <a:schemeClr val="accent2"/>
                </a:solidFill>
                <a:effectLst/>
                <a:uLnTx/>
                <a:uFillTx/>
                <a:latin typeface="Segoe UI"/>
              </a:defRPr>
            </a:lvl1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Now In Public Preview</a:t>
            </a:r>
          </a:p>
        </p:txBody>
      </p:sp>
      <p:grpSp>
        <p:nvGrpSpPr>
          <p:cNvPr id="107" name="Group 106">
            <a:extLst>
              <a:ext uri="{FF2B5EF4-FFF2-40B4-BE49-F238E27FC236}">
                <a16:creationId xmlns:a16="http://schemas.microsoft.com/office/drawing/2014/main" id="{C7F1E288-217D-4CF7-B00D-129EDCFBA127}"/>
              </a:ext>
            </a:extLst>
          </p:cNvPr>
          <p:cNvGrpSpPr/>
          <p:nvPr/>
        </p:nvGrpSpPr>
        <p:grpSpPr>
          <a:xfrm>
            <a:off x="874074" y="1488523"/>
            <a:ext cx="3368163" cy="1889251"/>
            <a:chOff x="323850" y="-268288"/>
            <a:chExt cx="625475" cy="350838"/>
          </a:xfrm>
        </p:grpSpPr>
        <p:sp>
          <p:nvSpPr>
            <p:cNvPr id="113" name="Rectangle 287">
              <a:extLst>
                <a:ext uri="{FF2B5EF4-FFF2-40B4-BE49-F238E27FC236}">
                  <a16:creationId xmlns:a16="http://schemas.microsoft.com/office/drawing/2014/main" id="{9E4940C2-8E24-47E6-B70F-F3751188239A}"/>
                </a:ext>
              </a:extLst>
            </p:cNvPr>
            <p:cNvSpPr>
              <a:spLocks noChangeArrowheads="1"/>
            </p:cNvSpPr>
            <p:nvPr/>
          </p:nvSpPr>
          <p:spPr bwMode="auto">
            <a:xfrm>
              <a:off x="757238" y="-88900"/>
              <a:ext cx="1588" cy="1588"/>
            </a:xfrm>
            <a:prstGeom prst="rect">
              <a:avLst/>
            </a:prstGeom>
            <a:solidFill>
              <a:srgbClr val="FFFFFF"/>
            </a:solidFill>
            <a:ln w="38100">
              <a:solidFill>
                <a:schemeClr val="accent1"/>
              </a:solidFill>
              <a:miter lim="800000"/>
              <a:headEnd/>
              <a:tailEnd/>
            </a:ln>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4" name="Freeform 289">
              <a:extLst>
                <a:ext uri="{FF2B5EF4-FFF2-40B4-BE49-F238E27FC236}">
                  <a16:creationId xmlns:a16="http://schemas.microsoft.com/office/drawing/2014/main" id="{1E8E90FC-7C74-4727-9121-FC54568B31BD}"/>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w="38100">
              <a:solidFill>
                <a:schemeClr val="accent1"/>
              </a:solidFill>
              <a:round/>
              <a:headEnd/>
              <a:tailEnd/>
            </a:ln>
            <a:extLst/>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pic>
        <p:nvPicPr>
          <p:cNvPr id="108" name="Picture 107">
            <a:extLst>
              <a:ext uri="{FF2B5EF4-FFF2-40B4-BE49-F238E27FC236}">
                <a16:creationId xmlns:a16="http://schemas.microsoft.com/office/drawing/2014/main" id="{F539D4B5-C8C1-4835-96BB-98156B23E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218" y="2305973"/>
            <a:ext cx="583865" cy="586016"/>
          </a:xfrm>
          <a:prstGeom prst="ellipse">
            <a:avLst/>
          </a:prstGeom>
          <a:ln>
            <a:noFill/>
          </a:ln>
        </p:spPr>
      </p:pic>
      <p:pic>
        <p:nvPicPr>
          <p:cNvPr id="109" name="Picture 108">
            <a:extLst>
              <a:ext uri="{FF2B5EF4-FFF2-40B4-BE49-F238E27FC236}">
                <a16:creationId xmlns:a16="http://schemas.microsoft.com/office/drawing/2014/main" id="{FB7F1E65-89F0-498B-B976-22D013C2D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5922" y="2280325"/>
            <a:ext cx="583865" cy="586016"/>
          </a:xfrm>
          <a:prstGeom prst="ellipse">
            <a:avLst/>
          </a:prstGeom>
          <a:ln>
            <a:noFill/>
          </a:ln>
        </p:spPr>
      </p:pic>
      <p:pic>
        <p:nvPicPr>
          <p:cNvPr id="110" name="Picture 109">
            <a:extLst>
              <a:ext uri="{FF2B5EF4-FFF2-40B4-BE49-F238E27FC236}">
                <a16:creationId xmlns:a16="http://schemas.microsoft.com/office/drawing/2014/main" id="{6B9C2E97-E728-458D-91F3-F6FFB6E08D6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1865532" y="2305679"/>
            <a:ext cx="583866" cy="586017"/>
          </a:xfrm>
          <a:prstGeom prst="ellipse">
            <a:avLst/>
          </a:prstGeom>
          <a:ln>
            <a:noFill/>
          </a:ln>
        </p:spPr>
      </p:pic>
      <p:pic>
        <p:nvPicPr>
          <p:cNvPr id="111" name="Picture 110">
            <a:extLst>
              <a:ext uri="{FF2B5EF4-FFF2-40B4-BE49-F238E27FC236}">
                <a16:creationId xmlns:a16="http://schemas.microsoft.com/office/drawing/2014/main" id="{7A2116B1-5B57-45EE-BCF3-E1F772B05C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9751" y="2310249"/>
            <a:ext cx="583866" cy="586017"/>
          </a:xfrm>
          <a:prstGeom prst="ellipse">
            <a:avLst/>
          </a:prstGeom>
          <a:noFill/>
          <a:ln>
            <a:noFill/>
          </a:ln>
        </p:spPr>
      </p:pic>
      <p:pic>
        <p:nvPicPr>
          <p:cNvPr id="112" name="Picture 111">
            <a:extLst>
              <a:ext uri="{FF2B5EF4-FFF2-40B4-BE49-F238E27FC236}">
                <a16:creationId xmlns:a16="http://schemas.microsoft.com/office/drawing/2014/main" id="{81A7BA16-1EF6-48D9-B971-8C1516F4F0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7679" y="2417531"/>
            <a:ext cx="335180" cy="337820"/>
          </a:xfrm>
          <a:prstGeom prst="rect">
            <a:avLst/>
          </a:prstGeom>
          <a:ln>
            <a:noFill/>
          </a:ln>
        </p:spPr>
      </p:pic>
      <p:pic>
        <p:nvPicPr>
          <p:cNvPr id="21" name="Picture 20" descr="A close up of a sign&#10;&#10;Description automatically generated">
            <a:extLst>
              <a:ext uri="{FF2B5EF4-FFF2-40B4-BE49-F238E27FC236}">
                <a16:creationId xmlns:a16="http://schemas.microsoft.com/office/drawing/2014/main" id="{66827082-6ED7-4B28-A99C-9A1D4D1F2BD2}"/>
              </a:ext>
            </a:extLst>
          </p:cNvPr>
          <p:cNvPicPr>
            <a:picLocks noChangeAspect="1"/>
          </p:cNvPicPr>
          <p:nvPr/>
        </p:nvPicPr>
        <p:blipFill>
          <a:blip r:embed="rId10"/>
          <a:stretch>
            <a:fillRect/>
          </a:stretch>
        </p:blipFill>
        <p:spPr>
          <a:xfrm>
            <a:off x="1919003" y="2808626"/>
            <a:ext cx="1451350" cy="825278"/>
          </a:xfrm>
          <a:prstGeom prst="rect">
            <a:avLst/>
          </a:prstGeom>
        </p:spPr>
      </p:pic>
      <p:sp>
        <p:nvSpPr>
          <p:cNvPr id="30" name="Rectangle 29">
            <a:extLst>
              <a:ext uri="{FF2B5EF4-FFF2-40B4-BE49-F238E27FC236}">
                <a16:creationId xmlns:a16="http://schemas.microsoft.com/office/drawing/2014/main" id="{519F9117-351F-46F8-B94F-0FE2CC7A5016}"/>
              </a:ext>
            </a:extLst>
          </p:cNvPr>
          <p:cNvSpPr/>
          <p:nvPr/>
        </p:nvSpPr>
        <p:spPr bwMode="auto">
          <a:xfrm>
            <a:off x="0" y="-9834"/>
            <a:ext cx="12192000" cy="1326810"/>
          </a:xfrm>
          <a:prstGeom prst="rect">
            <a:avLst/>
          </a:prstGeom>
          <a:solidFill>
            <a:srgbClr val="18182A"/>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itle 1">
            <a:extLst>
              <a:ext uri="{FF2B5EF4-FFF2-40B4-BE49-F238E27FC236}">
                <a16:creationId xmlns:a16="http://schemas.microsoft.com/office/drawing/2014/main" id="{109FBF3B-558E-4F63-BD4E-AB092CA457EB}"/>
              </a:ext>
            </a:extLst>
          </p:cNvPr>
          <p:cNvSpPr txBox="1">
            <a:spLocks/>
          </p:cNvSpPr>
          <p:nvPr/>
        </p:nvSpPr>
        <p:spPr>
          <a:xfrm>
            <a:off x="266700" y="289512"/>
            <a:ext cx="11498580"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spc="-100" dirty="0">
                <a:ln w="3175">
                  <a:noFill/>
                </a:ln>
                <a:gradFill>
                  <a:gsLst>
                    <a:gs pos="1250">
                      <a:srgbClr val="FFFFFF"/>
                    </a:gs>
                    <a:gs pos="100000">
                      <a:srgbClr val="FFFFFF"/>
                    </a:gs>
                  </a:gsLst>
                  <a:lin ang="5400000" scaled="0"/>
                </a:gradFill>
                <a:ea typeface="+mn-ea"/>
                <a:cs typeface="Segoe UI Semibold" panose="020B0702040204020203" pitchFamily="34" charset="0"/>
              </a:rPr>
              <a:t>Cognitive Services Containers</a:t>
            </a:r>
          </a:p>
        </p:txBody>
      </p:sp>
    </p:spTree>
    <p:extLst>
      <p:ext uri="{BB962C8B-B14F-4D97-AF65-F5344CB8AC3E}">
        <p14:creationId xmlns:p14="http://schemas.microsoft.com/office/powerpoint/2010/main" val="2859036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50625E-6 -1.11212E-6 L 0.00013 0.32501 " pathEditMode="relative" rAng="0" ptsTypes="AA">
                                      <p:cBhvr>
                                        <p:cTn id="6" dur="2000" fill="hold"/>
                                        <p:tgtEl>
                                          <p:spTgt spid="21"/>
                                        </p:tgtEl>
                                        <p:attrNameLst>
                                          <p:attrName>ppt_x</p:attrName>
                                          <p:attrName>ppt_y</p:attrName>
                                        </p:attrNameLst>
                                      </p:cBhvr>
                                      <p:rCtr x="0" y="162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8981B52-E374-465C-9EB2-0D46AB0888F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667" t="15583" r="25958" b="15310"/>
          <a:stretch/>
        </p:blipFill>
        <p:spPr>
          <a:xfrm>
            <a:off x="1407754" y="2092144"/>
            <a:ext cx="1751259" cy="2501799"/>
          </a:xfrm>
          <a:prstGeom prst="rect">
            <a:avLst/>
          </a:prstGeom>
        </p:spPr>
      </p:pic>
      <p:pic>
        <p:nvPicPr>
          <p:cNvPr id="9" name="Graphic 8">
            <a:extLst>
              <a:ext uri="{FF2B5EF4-FFF2-40B4-BE49-F238E27FC236}">
                <a16:creationId xmlns:a16="http://schemas.microsoft.com/office/drawing/2014/main" id="{660B3CF6-2B4A-4EF3-BE8A-87C5310C42C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04" t="23335" r="20884" b="22441"/>
          <a:stretch/>
        </p:blipFill>
        <p:spPr>
          <a:xfrm>
            <a:off x="8383219" y="2092146"/>
            <a:ext cx="2662732" cy="2501799"/>
          </a:xfrm>
          <a:prstGeom prst="rect">
            <a:avLst/>
          </a:prstGeom>
        </p:spPr>
      </p:pic>
      <p:sp>
        <p:nvSpPr>
          <p:cNvPr id="17" name="TextBox 16">
            <a:extLst>
              <a:ext uri="{FF2B5EF4-FFF2-40B4-BE49-F238E27FC236}">
                <a16:creationId xmlns:a16="http://schemas.microsoft.com/office/drawing/2014/main" id="{7E074483-0C04-4B61-8DC2-734C6C0B8CC6}"/>
              </a:ext>
            </a:extLst>
          </p:cNvPr>
          <p:cNvSpPr txBox="1"/>
          <p:nvPr/>
        </p:nvSpPr>
        <p:spPr>
          <a:xfrm>
            <a:off x="1795818" y="4768812"/>
            <a:ext cx="99738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idea</a:t>
            </a:r>
          </a:p>
        </p:txBody>
      </p:sp>
      <p:sp>
        <p:nvSpPr>
          <p:cNvPr id="18" name="TextBox 17">
            <a:extLst>
              <a:ext uri="{FF2B5EF4-FFF2-40B4-BE49-F238E27FC236}">
                <a16:creationId xmlns:a16="http://schemas.microsoft.com/office/drawing/2014/main" id="{3DE90FB9-D881-4AE1-89C2-1EE704E51881}"/>
              </a:ext>
            </a:extLst>
          </p:cNvPr>
          <p:cNvSpPr txBox="1"/>
          <p:nvPr/>
        </p:nvSpPr>
        <p:spPr>
          <a:xfrm>
            <a:off x="9032988" y="4768812"/>
            <a:ext cx="13631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reality</a:t>
            </a:r>
          </a:p>
        </p:txBody>
      </p:sp>
      <p:pic>
        <p:nvPicPr>
          <p:cNvPr id="3" name="Graphic 2">
            <a:extLst>
              <a:ext uri="{FF2B5EF4-FFF2-40B4-BE49-F238E27FC236}">
                <a16:creationId xmlns:a16="http://schemas.microsoft.com/office/drawing/2014/main" id="{1C1809CD-BCCC-4B1A-A96A-51740D671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7589" y="2092144"/>
            <a:ext cx="2501799" cy="2501799"/>
          </a:xfrm>
          <a:prstGeom prst="rect">
            <a:avLst/>
          </a:prstGeom>
        </p:spPr>
      </p:pic>
      <p:cxnSp>
        <p:nvCxnSpPr>
          <p:cNvPr id="12" name="Straight Arrow Connector 11">
            <a:extLst>
              <a:ext uri="{FF2B5EF4-FFF2-40B4-BE49-F238E27FC236}">
                <a16:creationId xmlns:a16="http://schemas.microsoft.com/office/drawing/2014/main" id="{8923CD6C-50EB-43C1-AE8E-6B5108127A27}"/>
              </a:ext>
            </a:extLst>
          </p:cNvPr>
          <p:cNvCxnSpPr>
            <a:cxnSpLocks/>
          </p:cNvCxnSpPr>
          <p:nvPr/>
        </p:nvCxnSpPr>
        <p:spPr>
          <a:xfrm>
            <a:off x="3506418" y="3357675"/>
            <a:ext cx="6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E02DC8-4F0E-471E-9030-5D60520B87A5}"/>
              </a:ext>
            </a:extLst>
          </p:cNvPr>
          <p:cNvCxnSpPr>
            <a:cxnSpLocks/>
          </p:cNvCxnSpPr>
          <p:nvPr/>
        </p:nvCxnSpPr>
        <p:spPr>
          <a:xfrm>
            <a:off x="7382254" y="3334507"/>
            <a:ext cx="6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4D0DB1-3CB3-4100-B7C9-A5D1289BAD3A}"/>
              </a:ext>
            </a:extLst>
          </p:cNvPr>
          <p:cNvSpPr txBox="1"/>
          <p:nvPr/>
        </p:nvSpPr>
        <p:spPr>
          <a:xfrm>
            <a:off x="4987363" y="4768812"/>
            <a:ext cx="221727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4472C4"/>
                </a:solidFill>
                <a:latin typeface="Segoe UI Light" panose="020B0502040204020203" pitchFamily="34" charset="0"/>
                <a:cs typeface="Segoe UI Light" panose="020B0502040204020203" pitchFamily="34" charset="0"/>
              </a:rPr>
              <a:t>c</a:t>
            </a:r>
            <a:r>
              <a:rPr kumimoji="0" lang="en-US" sz="3600" b="0" i="0" u="none" strike="noStrike" kern="1200" cap="none" spc="0" normalizeH="0" baseline="0" noProof="0" dirty="0" err="1">
                <a:ln>
                  <a:noFill/>
                </a:ln>
                <a:solidFill>
                  <a:srgbClr val="4472C4"/>
                </a:solidFill>
                <a:effectLst/>
                <a:uLnTx/>
                <a:uFillTx/>
                <a:latin typeface="Segoe UI Light" panose="020B0502040204020203" pitchFamily="34" charset="0"/>
                <a:ea typeface="+mn-ea"/>
                <a:cs typeface="Segoe UI Light" panose="020B0502040204020203" pitchFamily="34" charset="0"/>
              </a:rPr>
              <a:t>ustomize</a:t>
            </a:r>
            <a:endParaRPr kumimoji="0" lang="en-US" sz="3600" b="0" i="0" u="none" strike="noStrike" kern="1200" cap="none" spc="0" normalizeH="0" baseline="0" noProof="0" dirty="0">
              <a:ln>
                <a:noFill/>
              </a:ln>
              <a:solidFill>
                <a:srgbClr val="4472C4"/>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472C4"/>
                </a:solidFill>
                <a:effectLst/>
                <a:uLnTx/>
                <a:uFillTx/>
                <a:latin typeface="Segoe UI Light" panose="020B0502040204020203" pitchFamily="34" charset="0"/>
                <a:ea typeface="+mn-ea"/>
                <a:cs typeface="Segoe UI Light" panose="020B0502040204020203" pitchFamily="34" charset="0"/>
              </a:rPr>
              <a:t>prebuilt AI</a:t>
            </a:r>
          </a:p>
        </p:txBody>
      </p:sp>
      <p:sp>
        <p:nvSpPr>
          <p:cNvPr id="11" name="Title 1">
            <a:extLst>
              <a:ext uri="{FF2B5EF4-FFF2-40B4-BE49-F238E27FC236}">
                <a16:creationId xmlns:a16="http://schemas.microsoft.com/office/drawing/2014/main" id="{DF08B9B1-CF43-4848-A0CE-24579F79054C}"/>
              </a:ext>
            </a:extLst>
          </p:cNvPr>
          <p:cNvSpPr txBox="1">
            <a:spLocks/>
          </p:cNvSpPr>
          <p:nvPr/>
        </p:nvSpPr>
        <p:spPr>
          <a:xfrm>
            <a:off x="587375" y="10693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Option 2</a:t>
            </a:r>
          </a:p>
        </p:txBody>
      </p:sp>
      <p:pic>
        <p:nvPicPr>
          <p:cNvPr id="15" name="Graphic 14">
            <a:extLst>
              <a:ext uri="{FF2B5EF4-FFF2-40B4-BE49-F238E27FC236}">
                <a16:creationId xmlns:a16="http://schemas.microsoft.com/office/drawing/2014/main" id="{561F18DB-C7A2-4754-A81D-3C227C3E93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16475" y="3903727"/>
            <a:ext cx="865779" cy="865779"/>
          </a:xfrm>
          <a:prstGeom prst="rect">
            <a:avLst/>
          </a:prstGeom>
        </p:spPr>
      </p:pic>
    </p:spTree>
    <p:extLst>
      <p:ext uri="{BB962C8B-B14F-4D97-AF65-F5344CB8AC3E}">
        <p14:creationId xmlns:p14="http://schemas.microsoft.com/office/powerpoint/2010/main" val="538005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9287"/>
            <a:ext cx="12192000" cy="6867288"/>
          </a:xfrm>
          <a:prstGeom prst="rect">
            <a:avLst/>
          </a:prstGeom>
          <a:solidFill>
            <a:srgbClr val="18182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1403461"/>
          </a:xfrm>
        </p:spPr>
        <p:txBody>
          <a:bodyPr wrap="square">
            <a:spAutoFit/>
          </a:bodyPr>
          <a:lstStyle/>
          <a:p>
            <a:pPr>
              <a:defRPr/>
            </a:pPr>
            <a:r>
              <a:rPr lang="en-US" dirty="0"/>
              <a:t>Custom Vision</a:t>
            </a:r>
            <a:br>
              <a:rPr lang="en-US" sz="4400" dirty="0"/>
            </a:br>
            <a:r>
              <a:rPr lang="en-US" sz="2000" spc="0" dirty="0">
                <a:latin typeface="+mn-lt"/>
                <a:cs typeface="Segoe UI Semilight" panose="020B0402040204020203" pitchFamily="34" charset="0"/>
              </a:rPr>
              <a:t>A customizable web service that learns </a:t>
            </a:r>
            <a:br>
              <a:rPr lang="en-US" sz="2000" spc="0" dirty="0">
                <a:latin typeface="+mn-lt"/>
                <a:cs typeface="Segoe UI Semilight" panose="020B0402040204020203" pitchFamily="34" charset="0"/>
              </a:rPr>
            </a:br>
            <a:r>
              <a:rPr lang="en-US" sz="2000" spc="0" dirty="0">
                <a:latin typeface="+mn-lt"/>
                <a:cs typeface="Segoe UI Semilight" panose="020B0402040204020203" pitchFamily="34" charset="0"/>
              </a:rPr>
              <a:t>to recognize specific content in imagery </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77010" y="2930432"/>
            <a:ext cx="5372099" cy="1122359"/>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46304"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1" i="0" u="none" strike="noStrike" kern="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Train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your labeled images to teach Custom Vision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Service the concepts you want it to learn</a:t>
            </a:r>
          </a:p>
        </p:txBody>
      </p:sp>
      <p:pic>
        <p:nvPicPr>
          <p:cNvPr id="5" name="Picture 4">
            <a:extLst>
              <a:ext uri="{FF2B5EF4-FFF2-40B4-BE49-F238E27FC236}">
                <a16:creationId xmlns:a16="http://schemas.microsoft.com/office/drawing/2014/main" id="{FC6D47D5-F8FC-4AE4-89D8-4DC0A44AB894}"/>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997881" y="255110"/>
            <a:ext cx="925990" cy="925990"/>
          </a:xfrm>
          <a:prstGeom prst="rect">
            <a:avLst/>
          </a:prstGeom>
        </p:spPr>
      </p:pic>
      <p:sp>
        <p:nvSpPr>
          <p:cNvPr id="2" name="TextBox 1">
            <a:extLst>
              <a:ext uri="{FF2B5EF4-FFF2-40B4-BE49-F238E27FC236}">
                <a16:creationId xmlns:a16="http://schemas.microsoft.com/office/drawing/2014/main" id="{F905819B-F749-4BB6-B941-F6F00B32ADCC}"/>
              </a:ext>
            </a:extLst>
          </p:cNvPr>
          <p:cNvSpPr txBox="1"/>
          <p:nvPr/>
        </p:nvSpPr>
        <p:spPr>
          <a:xfrm>
            <a:off x="266700" y="1716566"/>
            <a:ext cx="4345858" cy="1343958"/>
          </a:xfrm>
          <a:prstGeom prst="rect">
            <a:avLst/>
          </a:prstGeom>
          <a:noFill/>
        </p:spPr>
        <p:txBody>
          <a:bodyPr wrap="square" lIns="182880" tIns="146304" rIns="182880" bIns="146304" rtlCol="0">
            <a:spAutoFit/>
          </a:bodyPr>
          <a:lstStyle/>
          <a:p>
            <a:pPr lvl="0" defTabSz="895838">
              <a:lnSpc>
                <a:spcPct val="90000"/>
              </a:lnSpc>
              <a:spcBef>
                <a:spcPts val="1800"/>
              </a:spcBef>
              <a:defRPr/>
            </a:pPr>
            <a:r>
              <a:rPr lang="en-US" sz="2400" b="1" kern="0" dirty="0">
                <a:ln w="3175">
                  <a:noFill/>
                </a:ln>
                <a:solidFill>
                  <a:srgbClr val="0078D7"/>
                </a:solidFill>
                <a:latin typeface="Segoe UI" panose="020B0502040204020203" pitchFamily="34" charset="0"/>
                <a:cs typeface="Segoe UI" panose="020B0502040204020203" pitchFamily="34" charset="0"/>
              </a:rPr>
              <a:t>Upload images</a:t>
            </a:r>
          </a:p>
          <a:p>
            <a:pPr lvl="0" defTabSz="895838">
              <a:lnSpc>
                <a:spcPct val="90000"/>
              </a:lnSpc>
              <a:spcBef>
                <a:spcPts val="400"/>
              </a:spcBef>
              <a:defRPr/>
            </a:pPr>
            <a:r>
              <a:rPr lang="en-US" sz="1600" kern="0" dirty="0">
                <a:gradFill>
                  <a:gsLst>
                    <a:gs pos="1250">
                      <a:srgbClr val="FFFFFF"/>
                    </a:gs>
                    <a:gs pos="100000">
                      <a:srgbClr val="FFFFFF"/>
                    </a:gs>
                  </a:gsLst>
                  <a:lin ang="5400000" scaled="0"/>
                </a:gradFill>
              </a:rPr>
              <a:t>Upload your own labeled images, or use </a:t>
            </a:r>
            <a:br>
              <a:rPr lang="en-US" sz="1600" kern="0" dirty="0">
                <a:gradFill>
                  <a:gsLst>
                    <a:gs pos="1250">
                      <a:srgbClr val="FFFFFF"/>
                    </a:gs>
                    <a:gs pos="100000">
                      <a:srgbClr val="FFFFFF"/>
                    </a:gs>
                  </a:gsLst>
                  <a:lin ang="5400000" scaled="0"/>
                </a:gradFill>
              </a:rPr>
            </a:br>
            <a:r>
              <a:rPr lang="en-US" sz="1600" kern="0" dirty="0">
                <a:gradFill>
                  <a:gsLst>
                    <a:gs pos="1250">
                      <a:srgbClr val="FFFFFF"/>
                    </a:gs>
                    <a:gs pos="100000">
                      <a:srgbClr val="FFFFFF"/>
                    </a:gs>
                  </a:gsLst>
                  <a:lin ang="5400000" scaled="0"/>
                </a:gradFill>
              </a:rPr>
              <a:t>Custom Vision Service to quickly tag any </a:t>
            </a:r>
            <a:br>
              <a:rPr lang="en-US" sz="1600" kern="0" dirty="0">
                <a:gradFill>
                  <a:gsLst>
                    <a:gs pos="1250">
                      <a:srgbClr val="FFFFFF"/>
                    </a:gs>
                    <a:gs pos="100000">
                      <a:srgbClr val="FFFFFF"/>
                    </a:gs>
                  </a:gsLst>
                  <a:lin ang="5400000" scaled="0"/>
                </a:gradFill>
              </a:rPr>
            </a:br>
            <a:r>
              <a:rPr lang="en-US" sz="1600" kern="0" dirty="0">
                <a:gradFill>
                  <a:gsLst>
                    <a:gs pos="1250">
                      <a:srgbClr val="FFFFFF"/>
                    </a:gs>
                    <a:gs pos="100000">
                      <a:srgbClr val="FFFFFF"/>
                    </a:gs>
                  </a:gsLst>
                  <a:lin ang="5400000" scaled="0"/>
                </a:gradFill>
              </a:rPr>
              <a:t>unlabeled images</a:t>
            </a:r>
          </a:p>
        </p:txBody>
      </p:sp>
      <p:sp>
        <p:nvSpPr>
          <p:cNvPr id="12" name="TextBox 11">
            <a:extLst>
              <a:ext uri="{FF2B5EF4-FFF2-40B4-BE49-F238E27FC236}">
                <a16:creationId xmlns:a16="http://schemas.microsoft.com/office/drawing/2014/main" id="{08ECBB68-A676-4E88-B46B-4865CE8A9074}"/>
              </a:ext>
            </a:extLst>
          </p:cNvPr>
          <p:cNvSpPr txBox="1"/>
          <p:nvPr/>
        </p:nvSpPr>
        <p:spPr>
          <a:xfrm>
            <a:off x="5174583" y="4093156"/>
            <a:ext cx="4345858" cy="1343958"/>
          </a:xfrm>
          <a:prstGeom prst="rect">
            <a:avLst/>
          </a:prstGeom>
          <a:noFill/>
        </p:spPr>
        <p:txBody>
          <a:bodyPr wrap="square" lIns="182880" tIns="146304" rIns="182880" bIns="146304" rtlCol="0">
            <a:spAutoFit/>
          </a:bodyPr>
          <a:lstStyle/>
          <a:p>
            <a:pPr lvl="0" defTabSz="895838">
              <a:lnSpc>
                <a:spcPct val="90000"/>
              </a:lnSpc>
              <a:spcBef>
                <a:spcPts val="1800"/>
              </a:spcBef>
              <a:defRPr/>
            </a:pPr>
            <a:r>
              <a:rPr lang="en-US" sz="2400" b="1" kern="0" dirty="0">
                <a:ln w="3175">
                  <a:noFill/>
                </a:ln>
                <a:solidFill>
                  <a:srgbClr val="0078D7"/>
                </a:solidFill>
                <a:latin typeface="Segoe UI" panose="020B0502040204020203" pitchFamily="34" charset="0"/>
                <a:cs typeface="Segoe UI" panose="020B0502040204020203" pitchFamily="34" charset="0"/>
              </a:rPr>
              <a:t>Evaluate</a:t>
            </a:r>
          </a:p>
          <a:p>
            <a:pPr lvl="0" defTabSz="895838">
              <a:lnSpc>
                <a:spcPct val="90000"/>
              </a:lnSpc>
              <a:spcBef>
                <a:spcPts val="400"/>
              </a:spcBef>
              <a:defRPr/>
            </a:pPr>
            <a:r>
              <a:rPr lang="en-US" sz="1600" kern="0" dirty="0">
                <a:gradFill>
                  <a:gsLst>
                    <a:gs pos="1250">
                      <a:srgbClr val="FFFFFF"/>
                    </a:gs>
                    <a:gs pos="100000">
                      <a:srgbClr val="FFFFFF"/>
                    </a:gs>
                  </a:gsLst>
                  <a:lin ang="5400000" scaled="0"/>
                </a:gradFill>
              </a:rPr>
              <a:t>Use simple REST API calls to quickly tag images with your new custom computer vision model</a:t>
            </a:r>
          </a:p>
        </p:txBody>
      </p:sp>
      <p:sp>
        <p:nvSpPr>
          <p:cNvPr id="13" name="TextBox 12">
            <a:extLst>
              <a:ext uri="{FF2B5EF4-FFF2-40B4-BE49-F238E27FC236}">
                <a16:creationId xmlns:a16="http://schemas.microsoft.com/office/drawing/2014/main" id="{61ED8A2A-954E-4458-BEAA-B94092784B7D}"/>
              </a:ext>
            </a:extLst>
          </p:cNvPr>
          <p:cNvSpPr txBox="1"/>
          <p:nvPr/>
        </p:nvSpPr>
        <p:spPr>
          <a:xfrm>
            <a:off x="8136197" y="5197681"/>
            <a:ext cx="4345858" cy="1565557"/>
          </a:xfrm>
          <a:prstGeom prst="rect">
            <a:avLst/>
          </a:prstGeom>
          <a:noFill/>
        </p:spPr>
        <p:txBody>
          <a:bodyPr wrap="square" lIns="182880" tIns="146304" rIns="182880" bIns="146304" rtlCol="0">
            <a:spAutoFit/>
          </a:bodyPr>
          <a:lstStyle/>
          <a:p>
            <a:pPr lvl="0" defTabSz="895838">
              <a:lnSpc>
                <a:spcPct val="90000"/>
              </a:lnSpc>
              <a:spcBef>
                <a:spcPts val="1800"/>
              </a:spcBef>
              <a:defRPr/>
            </a:pPr>
            <a:r>
              <a:rPr lang="en-US" sz="2400" b="1" kern="0" dirty="0">
                <a:ln w="3175">
                  <a:noFill/>
                </a:ln>
                <a:solidFill>
                  <a:srgbClr val="0078D7"/>
                </a:solidFill>
                <a:latin typeface="Segoe UI" panose="020B0502040204020203" pitchFamily="34" charset="0"/>
                <a:cs typeface="Segoe UI" panose="020B0502040204020203" pitchFamily="34" charset="0"/>
              </a:rPr>
              <a:t>Active learning</a:t>
            </a:r>
          </a:p>
          <a:p>
            <a:pPr lvl="0" defTabSz="895838">
              <a:lnSpc>
                <a:spcPct val="90000"/>
              </a:lnSpc>
              <a:spcBef>
                <a:spcPts val="400"/>
              </a:spcBef>
              <a:defRPr/>
            </a:pPr>
            <a:r>
              <a:rPr lang="en-US" sz="1600" kern="0" dirty="0">
                <a:gradFill>
                  <a:gsLst>
                    <a:gs pos="1250">
                      <a:srgbClr val="FFFFFF"/>
                    </a:gs>
                    <a:gs pos="100000">
                      <a:srgbClr val="FFFFFF"/>
                    </a:gs>
                  </a:gsLst>
                  <a:lin ang="5400000" scaled="0"/>
                </a:gradFill>
              </a:rPr>
              <a:t>Images evaluated through your custom vision model become part of a feedback loop you can </a:t>
            </a:r>
            <a:br>
              <a:rPr lang="en-US" sz="1600" kern="0" dirty="0">
                <a:gradFill>
                  <a:gsLst>
                    <a:gs pos="1250">
                      <a:srgbClr val="FFFFFF"/>
                    </a:gs>
                    <a:gs pos="100000">
                      <a:srgbClr val="FFFFFF"/>
                    </a:gs>
                  </a:gsLst>
                  <a:lin ang="5400000" scaled="0"/>
                </a:gradFill>
              </a:rPr>
            </a:br>
            <a:r>
              <a:rPr lang="en-US" sz="1600" kern="0" dirty="0">
                <a:gradFill>
                  <a:gsLst>
                    <a:gs pos="1250">
                      <a:srgbClr val="FFFFFF"/>
                    </a:gs>
                    <a:gs pos="100000">
                      <a:srgbClr val="FFFFFF"/>
                    </a:gs>
                  </a:gsLst>
                  <a:lin ang="5400000" scaled="0"/>
                </a:gradFill>
              </a:rPr>
              <a:t>use to keep improving your classifier</a:t>
            </a:r>
          </a:p>
        </p:txBody>
      </p:sp>
      <p:cxnSp>
        <p:nvCxnSpPr>
          <p:cNvPr id="7" name="Connector: Elbow 6">
            <a:extLst>
              <a:ext uri="{FF2B5EF4-FFF2-40B4-BE49-F238E27FC236}">
                <a16:creationId xmlns:a16="http://schemas.microsoft.com/office/drawing/2014/main" id="{C215D0C7-390A-4DD3-ACAC-703BF7EF53BF}"/>
              </a:ext>
            </a:extLst>
          </p:cNvPr>
          <p:cNvCxnSpPr/>
          <p:nvPr/>
        </p:nvCxnSpPr>
        <p:spPr>
          <a:xfrm>
            <a:off x="1118808" y="3060524"/>
            <a:ext cx="1457244" cy="518418"/>
          </a:xfrm>
          <a:prstGeom prst="bentConnector3">
            <a:avLst>
              <a:gd name="adj1" fmla="val 7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619C781-4EE7-4329-9400-96EA38547548}"/>
              </a:ext>
            </a:extLst>
          </p:cNvPr>
          <p:cNvCxnSpPr/>
          <p:nvPr/>
        </p:nvCxnSpPr>
        <p:spPr>
          <a:xfrm>
            <a:off x="3621117" y="4258775"/>
            <a:ext cx="1457244" cy="518418"/>
          </a:xfrm>
          <a:prstGeom prst="bentConnector3">
            <a:avLst>
              <a:gd name="adj1" fmla="val 7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DE5DA10-58E3-4571-BD31-F6BC8E680BEE}"/>
              </a:ext>
            </a:extLst>
          </p:cNvPr>
          <p:cNvCxnSpPr/>
          <p:nvPr/>
        </p:nvCxnSpPr>
        <p:spPr>
          <a:xfrm>
            <a:off x="6293368" y="5491921"/>
            <a:ext cx="1457244" cy="518418"/>
          </a:xfrm>
          <a:prstGeom prst="bentConnector3">
            <a:avLst>
              <a:gd name="adj1" fmla="val 7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44F71-B498-4ADB-A625-469B6B7CDE2B}"/>
              </a:ext>
            </a:extLst>
          </p:cNvPr>
          <p:cNvCxnSpPr>
            <a:cxnSpLocks/>
          </p:cNvCxnSpPr>
          <p:nvPr/>
        </p:nvCxnSpPr>
        <p:spPr>
          <a:xfrm rot="10800000">
            <a:off x="7423355" y="3570474"/>
            <a:ext cx="3036064" cy="1608558"/>
          </a:xfrm>
          <a:prstGeom prst="bentConnector3">
            <a:avLst>
              <a:gd name="adj1" fmla="val 127"/>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9A28C7-7DE5-4300-A8F6-F04F3614FE81}"/>
              </a:ext>
            </a:extLst>
          </p:cNvPr>
          <p:cNvSpPr/>
          <p:nvPr/>
        </p:nvSpPr>
        <p:spPr bwMode="auto">
          <a:xfrm>
            <a:off x="0" y="-9287"/>
            <a:ext cx="12192000" cy="1326810"/>
          </a:xfrm>
          <a:prstGeom prst="rect">
            <a:avLst/>
          </a:prstGeom>
          <a:solidFill>
            <a:srgbClr val="18182A"/>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26" name="Picture 2" descr="https://azurecomcdn.azureedge.net/cvt-312abd4682a8d1e46072acac4fc3b2e3d4bf6402c84d7efad5c6495483fba3b3/images/page/services/cognitive-services/custom-vision-service/custom-vision-details.jpg">
            <a:extLst>
              <a:ext uri="{FF2B5EF4-FFF2-40B4-BE49-F238E27FC236}">
                <a16:creationId xmlns:a16="http://schemas.microsoft.com/office/drawing/2014/main" id="{770ADA8E-5F26-41EC-8785-44328F7CC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132" y="1317523"/>
            <a:ext cx="5943716" cy="30433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8DE8B46-3997-47A1-8795-97A7B6D952F3}"/>
              </a:ext>
            </a:extLst>
          </p:cNvPr>
          <p:cNvPicPr>
            <a:picLocks noChangeAspect="1"/>
          </p:cNvPicPr>
          <p:nvPr/>
        </p:nvPicPr>
        <p:blipFill rotWithShape="1">
          <a:blip r:embed="rId3"/>
          <a:srcRect r="6276"/>
          <a:stretch/>
        </p:blipFill>
        <p:spPr>
          <a:xfrm>
            <a:off x="2144266" y="4182709"/>
            <a:ext cx="7903468" cy="2558717"/>
          </a:xfrm>
          <a:prstGeom prst="rect">
            <a:avLst/>
          </a:prstGeom>
        </p:spPr>
      </p:pic>
      <p:sp>
        <p:nvSpPr>
          <p:cNvPr id="2" name="Title 1">
            <a:extLst>
              <a:ext uri="{FF2B5EF4-FFF2-40B4-BE49-F238E27FC236}">
                <a16:creationId xmlns:a16="http://schemas.microsoft.com/office/drawing/2014/main" id="{5D1D1007-3BEE-4FD5-B82D-16265CB28EEC}"/>
              </a:ext>
            </a:extLst>
          </p:cNvPr>
          <p:cNvSpPr>
            <a:spLocks noGrp="1"/>
          </p:cNvSpPr>
          <p:nvPr>
            <p:ph type="title"/>
          </p:nvPr>
        </p:nvSpPr>
        <p:spPr>
          <a:xfrm>
            <a:off x="266700" y="289512"/>
            <a:ext cx="11498580" cy="899665"/>
          </a:xfrm>
        </p:spPr>
        <p:txBody>
          <a:bodyPr/>
          <a:lstStyle/>
          <a:p>
            <a:r>
              <a:rPr lang="en-US" dirty="0"/>
              <a:t>Custom Vision</a:t>
            </a:r>
          </a:p>
        </p:txBody>
      </p:sp>
    </p:spTree>
    <p:extLst>
      <p:ext uri="{BB962C8B-B14F-4D97-AF65-F5344CB8AC3E}">
        <p14:creationId xmlns:p14="http://schemas.microsoft.com/office/powerpoint/2010/main" val="2432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Azure Custom Vision</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https://aka.ms/ai-nights-beginner</a:t>
            </a:r>
          </a:p>
        </p:txBody>
      </p:sp>
    </p:spTree>
    <p:custDataLst>
      <p:tags r:id="rId1"/>
    </p:custDataLst>
    <p:extLst>
      <p:ext uri="{BB962C8B-B14F-4D97-AF65-F5344CB8AC3E}">
        <p14:creationId xmlns:p14="http://schemas.microsoft.com/office/powerpoint/2010/main" val="3800128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E34B0D05-B965-472C-BC81-5D6232725DEA}"/>
              </a:ext>
            </a:extLst>
          </p:cNvPr>
          <p:cNvSpPr/>
          <p:nvPr/>
        </p:nvSpPr>
        <p:spPr bwMode="auto">
          <a:xfrm>
            <a:off x="826750" y="5133115"/>
            <a:ext cx="10156041" cy="302410"/>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BF232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709A7A6F-4ABB-41EE-803F-1C185B84BB26}"/>
              </a:ext>
            </a:extLst>
          </p:cNvPr>
          <p:cNvSpPr/>
          <p:nvPr/>
        </p:nvSpPr>
        <p:spPr bwMode="auto">
          <a:xfrm>
            <a:off x="774182" y="4733239"/>
            <a:ext cx="7970284" cy="537304"/>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0078D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Building Icon">
            <a:extLst>
              <a:ext uri="{FF2B5EF4-FFF2-40B4-BE49-F238E27FC236}">
                <a16:creationId xmlns:a16="http://schemas.microsoft.com/office/drawing/2014/main" id="{60513B26-00DE-416A-AD56-DEDCD4A8612F}"/>
              </a:ext>
            </a:extLst>
          </p:cNvPr>
          <p:cNvSpPr>
            <a:spLocks noChangeAspect="1" noEditPoints="1"/>
          </p:cNvSpPr>
          <p:nvPr/>
        </p:nvSpPr>
        <p:spPr bwMode="auto">
          <a:xfrm>
            <a:off x="150353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40" name="Building Icon">
            <a:extLst>
              <a:ext uri="{FF2B5EF4-FFF2-40B4-BE49-F238E27FC236}">
                <a16:creationId xmlns:a16="http://schemas.microsoft.com/office/drawing/2014/main" id="{5539823B-6EA3-4967-9132-07328D3A6951}"/>
              </a:ext>
            </a:extLst>
          </p:cNvPr>
          <p:cNvSpPr>
            <a:spLocks noChangeAspect="1" noEditPoints="1"/>
          </p:cNvSpPr>
          <p:nvPr/>
        </p:nvSpPr>
        <p:spPr bwMode="auto">
          <a:xfrm>
            <a:off x="4172232"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41" name="Building Icon">
            <a:extLst>
              <a:ext uri="{FF2B5EF4-FFF2-40B4-BE49-F238E27FC236}">
                <a16:creationId xmlns:a16="http://schemas.microsoft.com/office/drawing/2014/main" id="{8E93AD27-DE66-430C-8D0C-7BA9A4A1BB93}"/>
              </a:ext>
            </a:extLst>
          </p:cNvPr>
          <p:cNvSpPr>
            <a:spLocks noChangeAspect="1" noEditPoints="1"/>
          </p:cNvSpPr>
          <p:nvPr/>
        </p:nvSpPr>
        <p:spPr bwMode="auto">
          <a:xfrm>
            <a:off x="6882693"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43" name="Building Icon">
            <a:extLst>
              <a:ext uri="{FF2B5EF4-FFF2-40B4-BE49-F238E27FC236}">
                <a16:creationId xmlns:a16="http://schemas.microsoft.com/office/drawing/2014/main" id="{454533D4-066D-4E0F-8A1B-6C691F77BFD9}"/>
              </a:ext>
            </a:extLst>
          </p:cNvPr>
          <p:cNvSpPr>
            <a:spLocks noChangeAspect="1" noEditPoints="1"/>
          </p:cNvSpPr>
          <p:nvPr/>
        </p:nvSpPr>
        <p:spPr bwMode="auto">
          <a:xfrm>
            <a:off x="955439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E3B9A35-A847-4B40-94E7-A75F8F18F3EF}"/>
              </a:ext>
            </a:extLst>
          </p:cNvPr>
          <p:cNvSpPr txBox="1"/>
          <p:nvPr/>
        </p:nvSpPr>
        <p:spPr>
          <a:xfrm>
            <a:off x="646067" y="3817072"/>
            <a:ext cx="2453373" cy="392245"/>
          </a:xfrm>
          <a:prstGeom prst="rect">
            <a:avLst/>
          </a:prstGeom>
          <a:noFill/>
        </p:spPr>
        <p:txBody>
          <a:bodyPr wrap="squar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On-premises</a:t>
            </a:r>
          </a:p>
        </p:txBody>
      </p:sp>
      <p:sp>
        <p:nvSpPr>
          <p:cNvPr id="8" name="TextBox 7">
            <a:extLst>
              <a:ext uri="{FF2B5EF4-FFF2-40B4-BE49-F238E27FC236}">
                <a16:creationId xmlns:a16="http://schemas.microsoft.com/office/drawing/2014/main" id="{F10AF6D5-7104-4DF1-A295-CA96A9E2CA44}"/>
              </a:ext>
            </a:extLst>
          </p:cNvPr>
          <p:cNvSpPr txBox="1"/>
          <p:nvPr/>
        </p:nvSpPr>
        <p:spPr>
          <a:xfrm>
            <a:off x="3295297" y="3817072"/>
            <a:ext cx="245337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IaaS</a:t>
            </a:r>
          </a:p>
        </p:txBody>
      </p:sp>
      <p:sp>
        <p:nvSpPr>
          <p:cNvPr id="10" name="TextBox 9">
            <a:extLst>
              <a:ext uri="{FF2B5EF4-FFF2-40B4-BE49-F238E27FC236}">
                <a16:creationId xmlns:a16="http://schemas.microsoft.com/office/drawing/2014/main" id="{91C9CF8F-B340-483C-8BDB-756634821756}"/>
              </a:ext>
            </a:extLst>
          </p:cNvPr>
          <p:cNvSpPr txBox="1"/>
          <p:nvPr/>
        </p:nvSpPr>
        <p:spPr>
          <a:xfrm>
            <a:off x="6009698" y="3817072"/>
            <a:ext cx="245337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PaaS</a:t>
            </a:r>
          </a:p>
        </p:txBody>
      </p:sp>
      <p:sp>
        <p:nvSpPr>
          <p:cNvPr id="12" name="TextBox 11">
            <a:extLst>
              <a:ext uri="{FF2B5EF4-FFF2-40B4-BE49-F238E27FC236}">
                <a16:creationId xmlns:a16="http://schemas.microsoft.com/office/drawing/2014/main" id="{CEE0B515-4A52-4554-A73C-6AAE0F5EB83E}"/>
              </a:ext>
            </a:extLst>
          </p:cNvPr>
          <p:cNvSpPr txBox="1"/>
          <p:nvPr/>
        </p:nvSpPr>
        <p:spPr>
          <a:xfrm>
            <a:off x="8696927" y="3817072"/>
            <a:ext cx="245337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Serverless</a:t>
            </a:r>
          </a:p>
        </p:txBody>
      </p:sp>
      <p:sp>
        <p:nvSpPr>
          <p:cNvPr id="15" name="Freeform 111">
            <a:extLst>
              <a:ext uri="{FF2B5EF4-FFF2-40B4-BE49-F238E27FC236}">
                <a16:creationId xmlns:a16="http://schemas.microsoft.com/office/drawing/2014/main" id="{8513FBC1-7D17-49A8-952C-9E11A30957DC}"/>
              </a:ext>
            </a:extLst>
          </p:cNvPr>
          <p:cNvSpPr>
            <a:spLocks noChangeAspect="1"/>
          </p:cNvSpPr>
          <p:nvPr/>
        </p:nvSpPr>
        <p:spPr bwMode="black">
          <a:xfrm>
            <a:off x="1037835" y="5601341"/>
            <a:ext cx="336131" cy="217107"/>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marL="0" marR="0" lvl="0" indent="0" algn="ctr" defTabSz="685486"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16" name="TextBox 15">
            <a:extLst>
              <a:ext uri="{FF2B5EF4-FFF2-40B4-BE49-F238E27FC236}">
                <a16:creationId xmlns:a16="http://schemas.microsoft.com/office/drawing/2014/main" id="{0B20FE4E-B262-40EB-8886-06CB24288CB6}"/>
              </a:ext>
            </a:extLst>
          </p:cNvPr>
          <p:cNvSpPr txBox="1"/>
          <p:nvPr/>
        </p:nvSpPr>
        <p:spPr>
          <a:xfrm>
            <a:off x="1373127" y="5543945"/>
            <a:ext cx="1613775" cy="333617"/>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rPr>
              <a:t>Servers &amp; storage</a:t>
            </a:r>
          </a:p>
        </p:txBody>
      </p:sp>
      <p:sp>
        <p:nvSpPr>
          <p:cNvPr id="18" name="Freeform 86">
            <a:extLst>
              <a:ext uri="{FF2B5EF4-FFF2-40B4-BE49-F238E27FC236}">
                <a16:creationId xmlns:a16="http://schemas.microsoft.com/office/drawing/2014/main" id="{FFD6F843-FA6A-4F3E-8832-52B185894927}"/>
              </a:ext>
            </a:extLst>
          </p:cNvPr>
          <p:cNvSpPr>
            <a:spLocks noChangeAspect="1"/>
          </p:cNvSpPr>
          <p:nvPr/>
        </p:nvSpPr>
        <p:spPr bwMode="black">
          <a:xfrm>
            <a:off x="3510388" y="5545924"/>
            <a:ext cx="288809" cy="32794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marL="0" marR="0" lvl="0" indent="0" algn="ctr" defTabSz="355746" rtl="0" eaLnBrk="1" fontAlgn="base" latinLnBrk="0" hangingPunct="1">
              <a:lnSpc>
                <a:spcPct val="90000"/>
              </a:lnSpc>
              <a:spcBef>
                <a:spcPct val="0"/>
              </a:spcBef>
              <a:spcAft>
                <a:spcPct val="0"/>
              </a:spcAft>
              <a:buClrTx/>
              <a:buSzTx/>
              <a:buFontTx/>
              <a:buNone/>
              <a:tabLst/>
              <a:defRPr/>
            </a:pPr>
            <a:endParaRPr kumimoji="0" lang="en-US" sz="916"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19" name="TextBox 18">
            <a:extLst>
              <a:ext uri="{FF2B5EF4-FFF2-40B4-BE49-F238E27FC236}">
                <a16:creationId xmlns:a16="http://schemas.microsoft.com/office/drawing/2014/main" id="{ABBC4668-B543-466D-B2A1-9E9BA6226C9B}"/>
              </a:ext>
            </a:extLst>
          </p:cNvPr>
          <p:cNvSpPr txBox="1"/>
          <p:nvPr/>
        </p:nvSpPr>
        <p:spPr>
          <a:xfrm>
            <a:off x="3800141" y="5543945"/>
            <a:ext cx="843501"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Security</a:t>
            </a:r>
          </a:p>
        </p:txBody>
      </p:sp>
      <p:sp>
        <p:nvSpPr>
          <p:cNvPr id="21" name="Freeform 79">
            <a:extLst>
              <a:ext uri="{FF2B5EF4-FFF2-40B4-BE49-F238E27FC236}">
                <a16:creationId xmlns:a16="http://schemas.microsoft.com/office/drawing/2014/main" id="{329400AB-AA8A-43F2-9F39-6861A688381E}"/>
              </a:ext>
            </a:extLst>
          </p:cNvPr>
          <p:cNvSpPr>
            <a:spLocks noChangeAspect="1"/>
          </p:cNvSpPr>
          <p:nvPr/>
        </p:nvSpPr>
        <p:spPr bwMode="black">
          <a:xfrm>
            <a:off x="5114706" y="5557935"/>
            <a:ext cx="285249" cy="303921"/>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marL="0" marR="0" lvl="0" indent="0" algn="ctr" defTabSz="685486"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22" name="TextBox 21">
            <a:extLst>
              <a:ext uri="{FF2B5EF4-FFF2-40B4-BE49-F238E27FC236}">
                <a16:creationId xmlns:a16="http://schemas.microsoft.com/office/drawing/2014/main" id="{6842826D-40C8-457B-A7D6-A052FC2CB53B}"/>
              </a:ext>
            </a:extLst>
          </p:cNvPr>
          <p:cNvSpPr txBox="1"/>
          <p:nvPr/>
        </p:nvSpPr>
        <p:spPr>
          <a:xfrm>
            <a:off x="5394999" y="5543945"/>
            <a:ext cx="1356397"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rPr>
              <a:t>OS &amp; software</a:t>
            </a:r>
          </a:p>
        </p:txBody>
      </p:sp>
      <p:sp>
        <p:nvSpPr>
          <p:cNvPr id="24" name="Freeform 9">
            <a:extLst>
              <a:ext uri="{FF2B5EF4-FFF2-40B4-BE49-F238E27FC236}">
                <a16:creationId xmlns:a16="http://schemas.microsoft.com/office/drawing/2014/main" id="{CE9E0F8C-E2E9-43CD-8BE5-43FAA00D4E3C}"/>
              </a:ext>
            </a:extLst>
          </p:cNvPr>
          <p:cNvSpPr>
            <a:spLocks noChangeAspect="1" noEditPoints="1"/>
          </p:cNvSpPr>
          <p:nvPr/>
        </p:nvSpPr>
        <p:spPr bwMode="black">
          <a:xfrm>
            <a:off x="7252719" y="5530168"/>
            <a:ext cx="443313" cy="3594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lumMod val="85000"/>
            </a:schemeClr>
          </a:solidFill>
          <a:ln>
            <a:noFill/>
          </a:ln>
        </p:spPr>
        <p:txBody>
          <a:bodyPr vert="horz" wrap="square" lIns="67226" tIns="33613" rIns="67226" bIns="33613" numCol="1" anchor="t" anchorCtr="0" compatLnSpc="1">
            <a:prstTxWarp prst="textNoShape">
              <a:avLst/>
            </a:prstTxWarp>
          </a:body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1A6DAFF8-ACDF-4DAA-996B-47D5890ECA1E}"/>
              </a:ext>
            </a:extLst>
          </p:cNvPr>
          <p:cNvSpPr txBox="1"/>
          <p:nvPr/>
        </p:nvSpPr>
        <p:spPr>
          <a:xfrm>
            <a:off x="7694743" y="5543945"/>
            <a:ext cx="944746"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Dev tools</a:t>
            </a:r>
          </a:p>
        </p:txBody>
      </p:sp>
      <p:sp>
        <p:nvSpPr>
          <p:cNvPr id="27" name="Freeform 44">
            <a:extLst>
              <a:ext uri="{FF2B5EF4-FFF2-40B4-BE49-F238E27FC236}">
                <a16:creationId xmlns:a16="http://schemas.microsoft.com/office/drawing/2014/main" id="{8272A2A1-05EE-4414-8D85-DEAA4EC76436}"/>
              </a:ext>
            </a:extLst>
          </p:cNvPr>
          <p:cNvSpPr>
            <a:spLocks noChangeAspect="1"/>
          </p:cNvSpPr>
          <p:nvPr/>
        </p:nvSpPr>
        <p:spPr bwMode="black">
          <a:xfrm>
            <a:off x="9109558" y="5541403"/>
            <a:ext cx="193380" cy="33698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lumMod val="85000"/>
            </a:schemeClr>
          </a:solidFill>
          <a:ln>
            <a:noFill/>
          </a:ln>
        </p:spPr>
        <p:txBody>
          <a:bodyPr vert="horz" wrap="square" lIns="67226" tIns="33613" rIns="67226" bIns="33613" numCol="1" anchor="t" anchorCtr="0" compatLnSpc="1">
            <a:prstTxWarp prst="textNoShape">
              <a:avLst/>
            </a:prstTxWarp>
            <a:no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CB6F281-F7A7-4512-98F8-6C881142BF25}"/>
              </a:ext>
            </a:extLst>
          </p:cNvPr>
          <p:cNvSpPr txBox="1"/>
          <p:nvPr/>
        </p:nvSpPr>
        <p:spPr>
          <a:xfrm>
            <a:off x="9310979" y="5543945"/>
            <a:ext cx="1469569"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Apps &amp; services</a:t>
            </a:r>
          </a:p>
        </p:txBody>
      </p:sp>
      <p:sp>
        <p:nvSpPr>
          <p:cNvPr id="29" name="Isosceles Triangle 28">
            <a:extLst>
              <a:ext uri="{FF2B5EF4-FFF2-40B4-BE49-F238E27FC236}">
                <a16:creationId xmlns:a16="http://schemas.microsoft.com/office/drawing/2014/main" id="{C2981B46-9B4D-404F-A5FF-A700F9081388}"/>
              </a:ext>
            </a:extLst>
          </p:cNvPr>
          <p:cNvSpPr/>
          <p:nvPr/>
        </p:nvSpPr>
        <p:spPr>
          <a:xfrm>
            <a:off x="4370383" y="4225600"/>
            <a:ext cx="303203" cy="17928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Isosceles Triangle 78">
            <a:extLst>
              <a:ext uri="{FF2B5EF4-FFF2-40B4-BE49-F238E27FC236}">
                <a16:creationId xmlns:a16="http://schemas.microsoft.com/office/drawing/2014/main" id="{6692D3BA-E768-47F3-B509-280777EB797B}"/>
              </a:ext>
            </a:extLst>
          </p:cNvPr>
          <p:cNvSpPr/>
          <p:nvPr/>
        </p:nvSpPr>
        <p:spPr>
          <a:xfrm>
            <a:off x="7096698" y="4493648"/>
            <a:ext cx="303203" cy="17928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Isosceles Triangle 79">
            <a:extLst>
              <a:ext uri="{FF2B5EF4-FFF2-40B4-BE49-F238E27FC236}">
                <a16:creationId xmlns:a16="http://schemas.microsoft.com/office/drawing/2014/main" id="{8A3CEDA5-BB01-419A-94AC-E2F8B0F5E12F}"/>
              </a:ext>
            </a:extLst>
          </p:cNvPr>
          <p:cNvSpPr/>
          <p:nvPr/>
        </p:nvSpPr>
        <p:spPr>
          <a:xfrm>
            <a:off x="9772013" y="4748512"/>
            <a:ext cx="303203" cy="179285"/>
          </a:xfrm>
          <a:prstGeom prst="triangle">
            <a:avLst/>
          </a:prstGeom>
          <a:solidFill>
            <a:srgbClr val="BF2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BAD66D30-5678-4A61-82D9-66894B2B36B5}"/>
              </a:ext>
            </a:extLst>
          </p:cNvPr>
          <p:cNvSpPr txBox="1"/>
          <p:nvPr/>
        </p:nvSpPr>
        <p:spPr>
          <a:xfrm>
            <a:off x="295413" y="1187939"/>
            <a:ext cx="10852840" cy="724143"/>
          </a:xfrm>
          <a:prstGeom prst="rect">
            <a:avLst/>
          </a:prstGeom>
        </p:spPr>
        <p:txBody>
          <a:bodyPr vert="horz" wrap="square" lIns="143428" tIns="89642" rIns="143428" bIns="89642" rtlCol="0">
            <a:spAutoFit/>
          </a:bodyPr>
          <a:lstStyle>
            <a:lvl1pPr marL="342768" marR="0" lvl="0" indent="-342768" defTabSz="932384" fontAlgn="auto">
              <a:lnSpc>
                <a:spcPct val="90000"/>
              </a:lnSpc>
              <a:spcBef>
                <a:spcPct val="20000"/>
              </a:spcBef>
              <a:spcAft>
                <a:spcPts val="0"/>
              </a:spcAft>
              <a:buClrTx/>
              <a:buSzPct val="90000"/>
              <a:buFont typeface="Arial" pitchFamily="34" charset="0"/>
              <a:buChar char="•"/>
              <a:tabLst/>
              <a:defRPr sz="3998" spc="0" baseline="0">
                <a:gradFill>
                  <a:gsLst>
                    <a:gs pos="1250">
                      <a:schemeClr val="tx1"/>
                    </a:gs>
                    <a:gs pos="100000">
                      <a:schemeClr val="tx1"/>
                    </a:gs>
                  </a:gsLst>
                  <a:lin ang="5400000" scaled="0"/>
                </a:gradFill>
                <a:latin typeface="+mj-lt"/>
              </a:defRPr>
            </a:lvl1pPr>
            <a:lvl2pPr marL="583975" marR="0" lvl="1" indent="-241206" defTabSz="93238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792" marR="0" lvl="2" indent="-228513" defTabSz="932384"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05" marR="0" lvl="3"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6817" marR="0" lvl="4"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4055" indent="-233096" defTabSz="932384">
              <a:spcBef>
                <a:spcPct val="20000"/>
              </a:spcBef>
              <a:buFont typeface="Arial" pitchFamily="34" charset="0"/>
              <a:buChar char="•"/>
              <a:defRPr sz="2000"/>
            </a:lvl6pPr>
            <a:lvl7pPr marL="3030248" indent="-233096" defTabSz="932384">
              <a:spcBef>
                <a:spcPct val="20000"/>
              </a:spcBef>
              <a:buFont typeface="Arial" pitchFamily="34" charset="0"/>
              <a:buChar char="•"/>
              <a:defRPr sz="2000"/>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1961" b="0" i="0" u="none" strike="noStrike" kern="1200" cap="none" spc="0" normalizeH="0" baseline="0" noProof="0" dirty="0">
                <a:ln>
                  <a:noFill/>
                </a:ln>
                <a:solidFill>
                  <a:srgbClr val="0078D7"/>
                </a:solidFill>
                <a:effectLst/>
                <a:uLnTx/>
                <a:uFillTx/>
                <a:latin typeface="Segoe UI"/>
                <a:ea typeface="+mn-ea"/>
                <a:cs typeface="+mn-cs"/>
              </a:rPr>
              <a:t>Increasingly advanced cloud technologies have led companies to entrust more and more of their IT activities to service providers </a:t>
            </a:r>
          </a:p>
        </p:txBody>
      </p:sp>
      <p:sp>
        <p:nvSpPr>
          <p:cNvPr id="78" name="Rectangle 77">
            <a:extLst>
              <a:ext uri="{FF2B5EF4-FFF2-40B4-BE49-F238E27FC236}">
                <a16:creationId xmlns:a16="http://schemas.microsoft.com/office/drawing/2014/main" id="{28E7A39E-42B6-44B8-8530-C5E6497F140D}"/>
              </a:ext>
            </a:extLst>
          </p:cNvPr>
          <p:cNvSpPr/>
          <p:nvPr/>
        </p:nvSpPr>
        <p:spPr>
          <a:xfrm>
            <a:off x="4095433" y="2160053"/>
            <a:ext cx="955014" cy="609569"/>
          </a:xfrm>
          <a:prstGeom prst="rect">
            <a:avLst/>
          </a:prstGeom>
          <a:solidFill>
            <a:srgbClr val="181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C51B5E9E-A2D2-4C29-9A0D-A6735FE6843C}"/>
              </a:ext>
            </a:extLst>
          </p:cNvPr>
          <p:cNvSpPr/>
          <p:nvPr/>
        </p:nvSpPr>
        <p:spPr>
          <a:xfrm>
            <a:off x="6764203" y="2160053"/>
            <a:ext cx="955014" cy="1228102"/>
          </a:xfrm>
          <a:prstGeom prst="rect">
            <a:avLst/>
          </a:prstGeom>
          <a:solidFill>
            <a:srgbClr val="181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8661E3F4-B6AC-4639-8D54-3F288F76AEFF}"/>
              </a:ext>
            </a:extLst>
          </p:cNvPr>
          <p:cNvSpPr>
            <a:spLocks noGrp="1"/>
          </p:cNvSpPr>
          <p:nvPr>
            <p:ph type="title"/>
          </p:nvPr>
        </p:nvSpPr>
        <p:spPr>
          <a:xfrm>
            <a:off x="269241" y="289959"/>
            <a:ext cx="11655840" cy="553998"/>
          </a:xfrm>
        </p:spPr>
        <p:txBody>
          <a:bodyPr/>
          <a:lstStyle/>
          <a:p>
            <a:r>
              <a:rPr lang="en-US" b="1" dirty="0">
                <a:solidFill>
                  <a:schemeClr val="bg1"/>
                </a:solidFill>
              </a:rPr>
              <a:t>History of cloud development</a:t>
            </a:r>
          </a:p>
        </p:txBody>
      </p:sp>
      <p:sp>
        <p:nvSpPr>
          <p:cNvPr id="20" name="Freeform: Shape 19">
            <a:extLst>
              <a:ext uri="{FF2B5EF4-FFF2-40B4-BE49-F238E27FC236}">
                <a16:creationId xmlns:a16="http://schemas.microsoft.com/office/drawing/2014/main" id="{804BA05D-61C2-4FB0-B393-958F5D806D5A}"/>
              </a:ext>
            </a:extLst>
          </p:cNvPr>
          <p:cNvSpPr/>
          <p:nvPr/>
        </p:nvSpPr>
        <p:spPr bwMode="auto">
          <a:xfrm>
            <a:off x="825525" y="4476057"/>
            <a:ext cx="3977181" cy="794486"/>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Left Mask">
            <a:extLst>
              <a:ext uri="{FF2B5EF4-FFF2-40B4-BE49-F238E27FC236}">
                <a16:creationId xmlns:a16="http://schemas.microsoft.com/office/drawing/2014/main" id="{ACAF3CDC-0799-4D03-8AD4-238F2A747555}"/>
              </a:ext>
            </a:extLst>
          </p:cNvPr>
          <p:cNvSpPr/>
          <p:nvPr/>
        </p:nvSpPr>
        <p:spPr bwMode="auto">
          <a:xfrm>
            <a:off x="1" y="3889908"/>
            <a:ext cx="825524" cy="2086744"/>
          </a:xfrm>
          <a:prstGeom prst="rect">
            <a:avLst/>
          </a:prstGeom>
          <a:solidFill>
            <a:srgbClr val="181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E1296DC-6C86-4EB3-BAA9-5DB110CF829D}"/>
              </a:ext>
            </a:extLst>
          </p:cNvPr>
          <p:cNvSpPr/>
          <p:nvPr/>
        </p:nvSpPr>
        <p:spPr>
          <a:xfrm>
            <a:off x="9435751" y="2160053"/>
            <a:ext cx="955014" cy="1541851"/>
          </a:xfrm>
          <a:prstGeom prst="rect">
            <a:avLst/>
          </a:prstGeom>
          <a:solidFill>
            <a:srgbClr val="181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34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rgbClr val="004D8A"/>
                                      </p:to>
                                    </p:animClr>
                                  </p:childTnLst>
                                </p:cTn>
                              </p:par>
                            </p:childTnLst>
                          </p:cTn>
                        </p:par>
                      </p:childTnLst>
                    </p:cTn>
                  </p:par>
                  <p:par>
                    <p:cTn id="7" fill="hold">
                      <p:stCondLst>
                        <p:cond delay="indefinite"/>
                      </p:stCondLst>
                      <p:childTnLst>
                        <p:par>
                          <p:cTn id="8" fill="hold">
                            <p:stCondLst>
                              <p:cond delay="0"/>
                            </p:stCondLst>
                            <p:childTnLst>
                              <p:par>
                                <p:cTn id="9" presetID="2" presetClass="entr" presetSubtype="8" decel="10000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00" fill="hold"/>
                                        <p:tgtEl>
                                          <p:spTgt spid="20"/>
                                        </p:tgtEl>
                                        <p:attrNameLst>
                                          <p:attrName>ppt_x</p:attrName>
                                        </p:attrNameLst>
                                      </p:cBhvr>
                                      <p:tavLst>
                                        <p:tav tm="0">
                                          <p:val>
                                            <p:strVal val="0-#ppt_w/2"/>
                                          </p:val>
                                        </p:tav>
                                        <p:tav tm="100000">
                                          <p:val>
                                            <p:strVal val="#ppt_x"/>
                                          </p:val>
                                        </p:tav>
                                      </p:tavLst>
                                    </p:anim>
                                    <p:anim calcmode="lin" valueType="num">
                                      <p:cBhvr additive="base">
                                        <p:cTn id="12" dur="700" fill="hold"/>
                                        <p:tgtEl>
                                          <p:spTgt spid="20"/>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20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700"/>
                                        <p:tgtEl>
                                          <p:spTgt spid="78"/>
                                        </p:tgtEl>
                                      </p:cBhvr>
                                    </p:animEffect>
                                  </p:childTnLst>
                                </p:cTn>
                              </p:par>
                              <p:par>
                                <p:cTn id="16" presetID="19" presetClass="emph" presetSubtype="0" fill="hold" grpId="0" nodeType="withEffect">
                                  <p:stCondLst>
                                    <p:cond delay="0"/>
                                  </p:stCondLst>
                                  <p:childTnLst>
                                    <p:animClr clrSpc="rgb" dir="cw">
                                      <p:cBhvr override="childStyle">
                                        <p:cTn id="17" dur="500" fill="hold"/>
                                        <p:tgtEl>
                                          <p:spTgt spid="15"/>
                                        </p:tgtEl>
                                        <p:attrNameLst>
                                          <p:attrName>style.color</p:attrName>
                                        </p:attrNameLst>
                                      </p:cBhvr>
                                      <p:to>
                                        <a:srgbClr val="0078D7"/>
                                      </p:to>
                                    </p:animClr>
                                    <p:animClr clrSpc="rgb" dir="cw">
                                      <p:cBhvr>
                                        <p:cTn id="18" dur="500" fill="hold"/>
                                        <p:tgtEl>
                                          <p:spTgt spid="15"/>
                                        </p:tgtEl>
                                        <p:attrNameLst>
                                          <p:attrName>fillcolor</p:attrName>
                                        </p:attrNameLst>
                                      </p:cBhvr>
                                      <p:to>
                                        <a:srgbClr val="0078D7"/>
                                      </p:to>
                                    </p:animClr>
                                    <p:set>
                                      <p:cBhvr>
                                        <p:cTn id="19" dur="500" fill="hold"/>
                                        <p:tgtEl>
                                          <p:spTgt spid="15"/>
                                        </p:tgtEl>
                                        <p:attrNameLst>
                                          <p:attrName>fill.type</p:attrName>
                                        </p:attrNameLst>
                                      </p:cBhvr>
                                      <p:to>
                                        <p:strVal val="solid"/>
                                      </p:to>
                                    </p:set>
                                    <p:set>
                                      <p:cBhvr>
                                        <p:cTn id="20" dur="500" fill="hold"/>
                                        <p:tgtEl>
                                          <p:spTgt spid="15"/>
                                        </p:tgtEl>
                                        <p:attrNameLst>
                                          <p:attrName>fill.on</p:attrName>
                                        </p:attrNameLst>
                                      </p:cBhvr>
                                      <p:to>
                                        <p:strVal val="true"/>
                                      </p:to>
                                    </p:set>
                                  </p:childTnLst>
                                </p:cTn>
                              </p:par>
                              <p:par>
                                <p:cTn id="21" presetID="19" presetClass="emph" presetSubtype="0" fill="hold" grpId="0" nodeType="withEffect">
                                  <p:stCondLst>
                                    <p:cond delay="300"/>
                                  </p:stCondLst>
                                  <p:childTnLst>
                                    <p:animClr clrSpc="rgb" dir="cw">
                                      <p:cBhvr override="childStyle">
                                        <p:cTn id="22" dur="500" fill="hold"/>
                                        <p:tgtEl>
                                          <p:spTgt spid="18"/>
                                        </p:tgtEl>
                                        <p:attrNameLst>
                                          <p:attrName>style.color</p:attrName>
                                        </p:attrNameLst>
                                      </p:cBhvr>
                                      <p:to>
                                        <a:srgbClr val="0078D7"/>
                                      </p:to>
                                    </p:animClr>
                                    <p:animClr clrSpc="rgb" dir="cw">
                                      <p:cBhvr>
                                        <p:cTn id="23" dur="500" fill="hold"/>
                                        <p:tgtEl>
                                          <p:spTgt spid="18"/>
                                        </p:tgtEl>
                                        <p:attrNameLst>
                                          <p:attrName>fillcolor</p:attrName>
                                        </p:attrNameLst>
                                      </p:cBhvr>
                                      <p:to>
                                        <a:srgbClr val="0078D7"/>
                                      </p:to>
                                    </p:animClr>
                                    <p:set>
                                      <p:cBhvr>
                                        <p:cTn id="24" dur="500" fill="hold"/>
                                        <p:tgtEl>
                                          <p:spTgt spid="18"/>
                                        </p:tgtEl>
                                        <p:attrNameLst>
                                          <p:attrName>fill.type</p:attrName>
                                        </p:attrNameLst>
                                      </p:cBhvr>
                                      <p:to>
                                        <p:strVal val="solid"/>
                                      </p:to>
                                    </p:set>
                                    <p:set>
                                      <p:cBhvr>
                                        <p:cTn id="25" dur="500" fill="hold"/>
                                        <p:tgtEl>
                                          <p:spTgt spid="18"/>
                                        </p:tgtEl>
                                        <p:attrNameLst>
                                          <p:attrName>fill.on</p:attrName>
                                        </p:attrNameLst>
                                      </p:cBhvr>
                                      <p:to>
                                        <p:strVal val="true"/>
                                      </p:to>
                                    </p:set>
                                  </p:childTnLst>
                                </p:cTn>
                              </p:par>
                              <p:par>
                                <p:cTn id="26" presetID="2" presetClass="entr" presetSubtype="8" decel="100000"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700" fill="hold"/>
                                        <p:tgtEl>
                                          <p:spTgt spid="29"/>
                                        </p:tgtEl>
                                        <p:attrNameLst>
                                          <p:attrName>ppt_x</p:attrName>
                                        </p:attrNameLst>
                                      </p:cBhvr>
                                      <p:tavLst>
                                        <p:tav tm="0">
                                          <p:val>
                                            <p:strVal val="0-#ppt_w/2"/>
                                          </p:val>
                                        </p:tav>
                                        <p:tav tm="100000">
                                          <p:val>
                                            <p:strVal val="#ppt_x"/>
                                          </p:val>
                                        </p:tav>
                                      </p:tavLst>
                                    </p:anim>
                                    <p:anim calcmode="lin" valueType="num">
                                      <p:cBhvr additive="base">
                                        <p:cTn id="29" dur="700" fill="hold"/>
                                        <p:tgtEl>
                                          <p:spTgt spid="29"/>
                                        </p:tgtEl>
                                        <p:attrNameLst>
                                          <p:attrName>ppt_y</p:attrName>
                                        </p:attrNameLst>
                                      </p:cBhvr>
                                      <p:tavLst>
                                        <p:tav tm="0">
                                          <p:val>
                                            <p:strVal val="#ppt_y"/>
                                          </p:val>
                                        </p:tav>
                                        <p:tav tm="100000">
                                          <p:val>
                                            <p:strVal val="#ppt_y"/>
                                          </p:val>
                                        </p:tav>
                                      </p:tavLst>
                                    </p:anim>
                                  </p:childTnLst>
                                </p:cTn>
                              </p:par>
                              <p:par>
                                <p:cTn id="30" presetID="3" presetClass="emph" presetSubtype="2" fill="hold" grpId="0" nodeType="withEffect">
                                  <p:stCondLst>
                                    <p:cond delay="0"/>
                                  </p:stCondLst>
                                  <p:childTnLst>
                                    <p:animClr clrSpc="rgb" dir="cw">
                                      <p:cBhvr override="childStyle">
                                        <p:cTn id="31" dur="500" fill="hold"/>
                                        <p:tgtEl>
                                          <p:spTgt spid="8"/>
                                        </p:tgtEl>
                                        <p:attrNameLst>
                                          <p:attrName>style.color</p:attrName>
                                        </p:attrNameLst>
                                      </p:cBhvr>
                                      <p:to>
                                        <a:srgbClr val="00188F"/>
                                      </p:to>
                                    </p:animClr>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700" fill="hold"/>
                                        <p:tgtEl>
                                          <p:spTgt spid="51"/>
                                        </p:tgtEl>
                                        <p:attrNameLst>
                                          <p:attrName>ppt_x</p:attrName>
                                        </p:attrNameLst>
                                      </p:cBhvr>
                                      <p:tavLst>
                                        <p:tav tm="0">
                                          <p:val>
                                            <p:strVal val="0-#ppt_w/2"/>
                                          </p:val>
                                        </p:tav>
                                        <p:tav tm="100000">
                                          <p:val>
                                            <p:strVal val="#ppt_x"/>
                                          </p:val>
                                        </p:tav>
                                      </p:tavLst>
                                    </p:anim>
                                    <p:anim calcmode="lin" valueType="num">
                                      <p:cBhvr additive="base">
                                        <p:cTn id="37" dur="700" fill="hold"/>
                                        <p:tgtEl>
                                          <p:spTgt spid="51"/>
                                        </p:tgtEl>
                                        <p:attrNameLst>
                                          <p:attrName>ppt_y</p:attrName>
                                        </p:attrNameLst>
                                      </p:cBhvr>
                                      <p:tavLst>
                                        <p:tav tm="0">
                                          <p:val>
                                            <p:strVal val="#ppt_y"/>
                                          </p:val>
                                        </p:tav>
                                        <p:tav tm="100000">
                                          <p:val>
                                            <p:strVal val="#ppt_y"/>
                                          </p:val>
                                        </p:tav>
                                      </p:tavLst>
                                    </p:anim>
                                  </p:childTnLst>
                                </p:cTn>
                              </p:par>
                              <p:par>
                                <p:cTn id="38" presetID="22" presetClass="entr" presetSubtype="1" fill="hold" grpId="0" nodeType="withEffect">
                                  <p:stCondLst>
                                    <p:cond delay="20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700"/>
                                        <p:tgtEl>
                                          <p:spTgt spid="52"/>
                                        </p:tgtEl>
                                      </p:cBhvr>
                                    </p:animEffect>
                                  </p:childTnLst>
                                </p:cTn>
                              </p:par>
                              <p:par>
                                <p:cTn id="41" presetID="19" presetClass="emph" presetSubtype="0" fill="hold" grpId="0" nodeType="withEffect">
                                  <p:stCondLst>
                                    <p:cond delay="300"/>
                                  </p:stCondLst>
                                  <p:childTnLst>
                                    <p:animClr clrSpc="rgb" dir="cw">
                                      <p:cBhvr override="childStyle">
                                        <p:cTn id="42" dur="500" fill="hold"/>
                                        <p:tgtEl>
                                          <p:spTgt spid="21"/>
                                        </p:tgtEl>
                                        <p:attrNameLst>
                                          <p:attrName>style.color</p:attrName>
                                        </p:attrNameLst>
                                      </p:cBhvr>
                                      <p:to>
                                        <a:srgbClr val="0078D7"/>
                                      </p:to>
                                    </p:animClr>
                                    <p:animClr clrSpc="rgb" dir="cw">
                                      <p:cBhvr>
                                        <p:cTn id="43" dur="500" fill="hold"/>
                                        <p:tgtEl>
                                          <p:spTgt spid="21"/>
                                        </p:tgtEl>
                                        <p:attrNameLst>
                                          <p:attrName>fillcolor</p:attrName>
                                        </p:attrNameLst>
                                      </p:cBhvr>
                                      <p:to>
                                        <a:srgbClr val="0078D7"/>
                                      </p:to>
                                    </p:animClr>
                                    <p:set>
                                      <p:cBhvr>
                                        <p:cTn id="44" dur="500" fill="hold"/>
                                        <p:tgtEl>
                                          <p:spTgt spid="21"/>
                                        </p:tgtEl>
                                        <p:attrNameLst>
                                          <p:attrName>fill.type</p:attrName>
                                        </p:attrNameLst>
                                      </p:cBhvr>
                                      <p:to>
                                        <p:strVal val="solid"/>
                                      </p:to>
                                    </p:set>
                                    <p:set>
                                      <p:cBhvr>
                                        <p:cTn id="45" dur="500" fill="hold"/>
                                        <p:tgtEl>
                                          <p:spTgt spid="21"/>
                                        </p:tgtEl>
                                        <p:attrNameLst>
                                          <p:attrName>fill.on</p:attrName>
                                        </p:attrNameLst>
                                      </p:cBhvr>
                                      <p:to>
                                        <p:strVal val="true"/>
                                      </p:to>
                                    </p:set>
                                  </p:childTnLst>
                                </p:cTn>
                              </p:par>
                              <p:par>
                                <p:cTn id="46" presetID="19" presetClass="emph" presetSubtype="0" fill="hold" grpId="0" nodeType="withEffect">
                                  <p:stCondLst>
                                    <p:cond delay="500"/>
                                  </p:stCondLst>
                                  <p:childTnLst>
                                    <p:animClr clrSpc="rgb" dir="cw">
                                      <p:cBhvr override="childStyle">
                                        <p:cTn id="47" dur="500" fill="hold"/>
                                        <p:tgtEl>
                                          <p:spTgt spid="24"/>
                                        </p:tgtEl>
                                        <p:attrNameLst>
                                          <p:attrName>style.color</p:attrName>
                                        </p:attrNameLst>
                                      </p:cBhvr>
                                      <p:to>
                                        <a:srgbClr val="0078D7"/>
                                      </p:to>
                                    </p:animClr>
                                    <p:animClr clrSpc="rgb" dir="cw">
                                      <p:cBhvr>
                                        <p:cTn id="48" dur="500" fill="hold"/>
                                        <p:tgtEl>
                                          <p:spTgt spid="24"/>
                                        </p:tgtEl>
                                        <p:attrNameLst>
                                          <p:attrName>fillcolor</p:attrName>
                                        </p:attrNameLst>
                                      </p:cBhvr>
                                      <p:to>
                                        <a:srgbClr val="0078D7"/>
                                      </p:to>
                                    </p:animClr>
                                    <p:set>
                                      <p:cBhvr>
                                        <p:cTn id="49" dur="500" fill="hold"/>
                                        <p:tgtEl>
                                          <p:spTgt spid="24"/>
                                        </p:tgtEl>
                                        <p:attrNameLst>
                                          <p:attrName>fill.type</p:attrName>
                                        </p:attrNameLst>
                                      </p:cBhvr>
                                      <p:to>
                                        <p:strVal val="solid"/>
                                      </p:to>
                                    </p:set>
                                    <p:set>
                                      <p:cBhvr>
                                        <p:cTn id="50" dur="500" fill="hold"/>
                                        <p:tgtEl>
                                          <p:spTgt spid="24"/>
                                        </p:tgtEl>
                                        <p:attrNameLst>
                                          <p:attrName>fill.on</p:attrName>
                                        </p:attrNameLst>
                                      </p:cBhvr>
                                      <p:to>
                                        <p:strVal val="true"/>
                                      </p:to>
                                    </p:set>
                                  </p:childTnLst>
                                </p:cTn>
                              </p:par>
                              <p:par>
                                <p:cTn id="51" presetID="2" presetClass="entr" presetSubtype="8" decel="100000" fill="hold" grpId="0" nodeType="withEffect">
                                  <p:stCondLst>
                                    <p:cond delay="20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700" fill="hold"/>
                                        <p:tgtEl>
                                          <p:spTgt spid="79"/>
                                        </p:tgtEl>
                                        <p:attrNameLst>
                                          <p:attrName>ppt_x</p:attrName>
                                        </p:attrNameLst>
                                      </p:cBhvr>
                                      <p:tavLst>
                                        <p:tav tm="0">
                                          <p:val>
                                            <p:strVal val="0-#ppt_w/2"/>
                                          </p:val>
                                        </p:tav>
                                        <p:tav tm="100000">
                                          <p:val>
                                            <p:strVal val="#ppt_x"/>
                                          </p:val>
                                        </p:tav>
                                      </p:tavLst>
                                    </p:anim>
                                    <p:anim calcmode="lin" valueType="num">
                                      <p:cBhvr additive="base">
                                        <p:cTn id="54" dur="700" fill="hold"/>
                                        <p:tgtEl>
                                          <p:spTgt spid="79"/>
                                        </p:tgtEl>
                                        <p:attrNameLst>
                                          <p:attrName>ppt_y</p:attrName>
                                        </p:attrNameLst>
                                      </p:cBhvr>
                                      <p:tavLst>
                                        <p:tav tm="0">
                                          <p:val>
                                            <p:strVal val="#ppt_y"/>
                                          </p:val>
                                        </p:tav>
                                        <p:tav tm="100000">
                                          <p:val>
                                            <p:strVal val="#ppt_y"/>
                                          </p:val>
                                        </p:tav>
                                      </p:tavLst>
                                    </p:anim>
                                  </p:childTnLst>
                                </p:cTn>
                              </p:par>
                              <p:par>
                                <p:cTn id="55" presetID="3" presetClass="emph" presetSubtype="2" fill="hold" grpId="0" nodeType="withEffect">
                                  <p:stCondLst>
                                    <p:cond delay="0"/>
                                  </p:stCondLst>
                                  <p:childTnLst>
                                    <p:animClr clrSpc="rgb" dir="cw">
                                      <p:cBhvr override="childStyle">
                                        <p:cTn id="56" dur="500" fill="hold"/>
                                        <p:tgtEl>
                                          <p:spTgt spid="10"/>
                                        </p:tgtEl>
                                        <p:attrNameLst>
                                          <p:attrName>style.color</p:attrName>
                                        </p:attrNameLst>
                                      </p:cBhvr>
                                      <p:to>
                                        <a:srgbClr val="0078D7"/>
                                      </p:to>
                                    </p:animClr>
                                  </p:childTnLst>
                                </p:cTn>
                              </p:par>
                            </p:childTnLst>
                          </p:cTn>
                        </p:par>
                      </p:childTnLst>
                    </p:cTn>
                  </p:par>
                  <p:par>
                    <p:cTn id="57" fill="hold">
                      <p:stCondLst>
                        <p:cond delay="indefinite"/>
                      </p:stCondLst>
                      <p:childTnLst>
                        <p:par>
                          <p:cTn id="58" fill="hold">
                            <p:stCondLst>
                              <p:cond delay="0"/>
                            </p:stCondLst>
                            <p:childTnLst>
                              <p:par>
                                <p:cTn id="59" presetID="2" presetClass="entr" presetSubtype="8" decel="10000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700" fill="hold"/>
                                        <p:tgtEl>
                                          <p:spTgt spid="55"/>
                                        </p:tgtEl>
                                        <p:attrNameLst>
                                          <p:attrName>ppt_x</p:attrName>
                                        </p:attrNameLst>
                                      </p:cBhvr>
                                      <p:tavLst>
                                        <p:tav tm="0">
                                          <p:val>
                                            <p:strVal val="0-#ppt_w/2"/>
                                          </p:val>
                                        </p:tav>
                                        <p:tav tm="100000">
                                          <p:val>
                                            <p:strVal val="#ppt_x"/>
                                          </p:val>
                                        </p:tav>
                                      </p:tavLst>
                                    </p:anim>
                                    <p:anim calcmode="lin" valueType="num">
                                      <p:cBhvr additive="base">
                                        <p:cTn id="62" dur="700" fill="hold"/>
                                        <p:tgtEl>
                                          <p:spTgt spid="55"/>
                                        </p:tgtEl>
                                        <p:attrNameLst>
                                          <p:attrName>ppt_y</p:attrName>
                                        </p:attrNameLst>
                                      </p:cBhvr>
                                      <p:tavLst>
                                        <p:tav tm="0">
                                          <p:val>
                                            <p:strVal val="#ppt_y"/>
                                          </p:val>
                                        </p:tav>
                                        <p:tav tm="100000">
                                          <p:val>
                                            <p:strVal val="#ppt_y"/>
                                          </p:val>
                                        </p:tav>
                                      </p:tavLst>
                                    </p:anim>
                                  </p:childTnLst>
                                </p:cTn>
                              </p:par>
                              <p:par>
                                <p:cTn id="63" presetID="22" presetClass="entr" presetSubtype="1" fill="hold" grpId="0" nodeType="withEffect">
                                  <p:stCondLst>
                                    <p:cond delay="20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700"/>
                                        <p:tgtEl>
                                          <p:spTgt spid="54"/>
                                        </p:tgtEl>
                                      </p:cBhvr>
                                    </p:animEffect>
                                  </p:childTnLst>
                                </p:cTn>
                              </p:par>
                              <p:par>
                                <p:cTn id="66" presetID="19" presetClass="emph" presetSubtype="0" fill="hold" grpId="0" nodeType="withEffect">
                                  <p:stCondLst>
                                    <p:cond delay="500"/>
                                  </p:stCondLst>
                                  <p:childTnLst>
                                    <p:animClr clrSpc="rgb" dir="cw">
                                      <p:cBhvr override="childStyle">
                                        <p:cTn id="67" dur="500" fill="hold"/>
                                        <p:tgtEl>
                                          <p:spTgt spid="27"/>
                                        </p:tgtEl>
                                        <p:attrNameLst>
                                          <p:attrName>style.color</p:attrName>
                                        </p:attrNameLst>
                                      </p:cBhvr>
                                      <p:to>
                                        <a:srgbClr val="0078D7"/>
                                      </p:to>
                                    </p:animClr>
                                    <p:animClr clrSpc="rgb" dir="cw">
                                      <p:cBhvr>
                                        <p:cTn id="68" dur="500" fill="hold"/>
                                        <p:tgtEl>
                                          <p:spTgt spid="27"/>
                                        </p:tgtEl>
                                        <p:attrNameLst>
                                          <p:attrName>fillcolor</p:attrName>
                                        </p:attrNameLst>
                                      </p:cBhvr>
                                      <p:to>
                                        <a:srgbClr val="0078D7"/>
                                      </p:to>
                                    </p:animClr>
                                    <p:set>
                                      <p:cBhvr>
                                        <p:cTn id="69" dur="500" fill="hold"/>
                                        <p:tgtEl>
                                          <p:spTgt spid="27"/>
                                        </p:tgtEl>
                                        <p:attrNameLst>
                                          <p:attrName>fill.type</p:attrName>
                                        </p:attrNameLst>
                                      </p:cBhvr>
                                      <p:to>
                                        <p:strVal val="solid"/>
                                      </p:to>
                                    </p:set>
                                    <p:set>
                                      <p:cBhvr>
                                        <p:cTn id="70" dur="500" fill="hold"/>
                                        <p:tgtEl>
                                          <p:spTgt spid="27"/>
                                        </p:tgtEl>
                                        <p:attrNameLst>
                                          <p:attrName>fill.on</p:attrName>
                                        </p:attrNameLst>
                                      </p:cBhvr>
                                      <p:to>
                                        <p:strVal val="true"/>
                                      </p:to>
                                    </p:set>
                                  </p:childTnLst>
                                </p:cTn>
                              </p:par>
                              <p:par>
                                <p:cTn id="71" presetID="2" presetClass="entr" presetSubtype="8" decel="100000" fill="hold" grpId="0" nodeType="withEffect">
                                  <p:stCondLst>
                                    <p:cond delay="200"/>
                                  </p:stCondLst>
                                  <p:childTnLst>
                                    <p:set>
                                      <p:cBhvr>
                                        <p:cTn id="72" dur="1" fill="hold">
                                          <p:stCondLst>
                                            <p:cond delay="0"/>
                                          </p:stCondLst>
                                        </p:cTn>
                                        <p:tgtEl>
                                          <p:spTgt spid="80"/>
                                        </p:tgtEl>
                                        <p:attrNameLst>
                                          <p:attrName>style.visibility</p:attrName>
                                        </p:attrNameLst>
                                      </p:cBhvr>
                                      <p:to>
                                        <p:strVal val="visible"/>
                                      </p:to>
                                    </p:set>
                                    <p:anim calcmode="lin" valueType="num">
                                      <p:cBhvr additive="base">
                                        <p:cTn id="73" dur="700" fill="hold"/>
                                        <p:tgtEl>
                                          <p:spTgt spid="80"/>
                                        </p:tgtEl>
                                        <p:attrNameLst>
                                          <p:attrName>ppt_x</p:attrName>
                                        </p:attrNameLst>
                                      </p:cBhvr>
                                      <p:tavLst>
                                        <p:tav tm="0">
                                          <p:val>
                                            <p:strVal val="0-#ppt_w/2"/>
                                          </p:val>
                                        </p:tav>
                                        <p:tav tm="100000">
                                          <p:val>
                                            <p:strVal val="#ppt_x"/>
                                          </p:val>
                                        </p:tav>
                                      </p:tavLst>
                                    </p:anim>
                                    <p:anim calcmode="lin" valueType="num">
                                      <p:cBhvr additive="base">
                                        <p:cTn id="74" dur="700" fill="hold"/>
                                        <p:tgtEl>
                                          <p:spTgt spid="80"/>
                                        </p:tgtEl>
                                        <p:attrNameLst>
                                          <p:attrName>ppt_y</p:attrName>
                                        </p:attrNameLst>
                                      </p:cBhvr>
                                      <p:tavLst>
                                        <p:tav tm="0">
                                          <p:val>
                                            <p:strVal val="#ppt_y"/>
                                          </p:val>
                                        </p:tav>
                                        <p:tav tm="100000">
                                          <p:val>
                                            <p:strVal val="#ppt_y"/>
                                          </p:val>
                                        </p:tav>
                                      </p:tavLst>
                                    </p:anim>
                                  </p:childTnLst>
                                </p:cTn>
                              </p:par>
                              <p:par>
                                <p:cTn id="75" presetID="3" presetClass="emph" presetSubtype="2" fill="hold" grpId="0" nodeType="withEffect">
                                  <p:stCondLst>
                                    <p:cond delay="0"/>
                                  </p:stCondLst>
                                  <p:childTnLst>
                                    <p:animClr clrSpc="rgb" dir="cw">
                                      <p:cBhvr override="childStyle">
                                        <p:cTn id="76" dur="500" fill="hold"/>
                                        <p:tgtEl>
                                          <p:spTgt spid="12"/>
                                        </p:tgtEl>
                                        <p:attrNameLst>
                                          <p:attrName>style.color</p:attrName>
                                        </p:attrNameLst>
                                      </p:cBhvr>
                                      <p:to>
                                        <a:srgbClr val="D78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 grpId="0" animBg="1"/>
      <p:bldP spid="6" grpId="0"/>
      <p:bldP spid="8" grpId="0"/>
      <p:bldP spid="10" grpId="0"/>
      <p:bldP spid="12" grpId="0"/>
      <p:bldP spid="15" grpId="0" animBg="1"/>
      <p:bldP spid="18" grpId="0" animBg="1"/>
      <p:bldP spid="21" grpId="0" animBg="1"/>
      <p:bldP spid="24" grpId="0" animBg="1"/>
      <p:bldP spid="27" grpId="0" animBg="1"/>
      <p:bldP spid="29" grpId="0" animBg="1"/>
      <p:bldP spid="79" grpId="0" animBg="1"/>
      <p:bldP spid="80" grpId="0" animBg="1"/>
      <p:bldP spid="78" grpId="0" animBg="1"/>
      <p:bldP spid="52" grpId="0" animBg="1"/>
      <p:bldP spid="20" grpId="0" animBg="1"/>
      <p:bldP spid="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1" y="1872036"/>
            <a:ext cx="11629959" cy="3113929"/>
          </a:xfrm>
        </p:spPr>
        <p:txBody>
          <a:bodyPr/>
          <a:lstStyle/>
          <a:p>
            <a:r>
              <a:rPr lang="en-US" sz="7050" spc="-150" dirty="0">
                <a:latin typeface="Segoe UI Semibold" panose="020B0702040204020203" pitchFamily="34" charset="0"/>
                <a:cs typeface="Segoe UI Semibold" panose="020B0702040204020203" pitchFamily="34" charset="0"/>
              </a:rPr>
              <a:t>“</a:t>
            </a:r>
            <a:r>
              <a:rPr lang="en-US" sz="7050" spc="-150" dirty="0">
                <a:solidFill>
                  <a:srgbClr val="0078D7"/>
                </a:solidFill>
                <a:latin typeface="Segoe UI Semibold" panose="020B0702040204020203" pitchFamily="34" charset="0"/>
                <a:cs typeface="Segoe UI Semibold" panose="020B0702040204020203" pitchFamily="34" charset="0"/>
              </a:rPr>
              <a:t>Azure Cognitive Services </a:t>
            </a:r>
            <a:r>
              <a:rPr lang="en-US" sz="7050" spc="-150" dirty="0">
                <a:latin typeface="Segoe UI Semibold" panose="020B0702040204020203" pitchFamily="34" charset="0"/>
                <a:cs typeface="Segoe UI Semibold" panose="020B0702040204020203" pitchFamily="34" charset="0"/>
              </a:rPr>
              <a:t>can help me build </a:t>
            </a:r>
            <a:r>
              <a:rPr lang="en-US" sz="7050" spc="-150" dirty="0">
                <a:solidFill>
                  <a:srgbClr val="BF2327"/>
                </a:solidFill>
                <a:latin typeface="Segoe UI Semibold" panose="020B0702040204020203" pitchFamily="34" charset="0"/>
                <a:cs typeface="Segoe UI Semibold" panose="020B0702040204020203" pitchFamily="34" charset="0"/>
              </a:rPr>
              <a:t>Intelligent Applications</a:t>
            </a:r>
            <a:r>
              <a:rPr lang="en-US" sz="7050" spc="-150" dirty="0">
                <a:latin typeface="Segoe UI Semibold" panose="020B0702040204020203" pitchFamily="34" charset="0"/>
                <a:cs typeface="Segoe UI Semibold" panose="020B0702040204020203" pitchFamily="34" charset="0"/>
              </a:rPr>
              <a:t>”</a:t>
            </a:r>
            <a:endParaRPr lang="en-US" sz="7050" spc="-150" dirty="0">
              <a:solidFill>
                <a:srgbClr val="0078D7"/>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71146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*Supporting services, like storage and networking, may be charged separately.</a:t>
            </a:r>
          </a:p>
        </p:txBody>
      </p:sp>
      <p:grpSp>
        <p:nvGrpSpPr>
          <p:cNvPr id="10" name="Group 9">
            <a:extLst>
              <a:ext uri="{FF2B5EF4-FFF2-40B4-BE49-F238E27FC236}">
                <a16:creationId xmlns:a16="http://schemas.microsoft.com/office/drawing/2014/main" id="{1FBCF7CA-B811-4A67-B932-FDBC344EF3FF}"/>
              </a:ext>
            </a:extLst>
          </p:cNvPr>
          <p:cNvGrpSpPr/>
          <p:nvPr/>
        </p:nvGrpSpPr>
        <p:grpSpPr>
          <a:xfrm>
            <a:off x="6531736" y="4248595"/>
            <a:ext cx="4213196" cy="971885"/>
            <a:chOff x="6635816" y="4329674"/>
            <a:chExt cx="4297680" cy="991373"/>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162198" cy="3403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Only pay for what you use: billing is typically calculated on the number of function calls, </a:t>
              </a:r>
              <a:b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504345" y="4286324"/>
            <a:ext cx="896425" cy="896425"/>
          </a:xfrm>
          <a:prstGeom prst="ellipse">
            <a:avLst/>
          </a:prstGeom>
          <a:solidFill>
            <a:srgbClr val="1818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821450" y="4537323"/>
            <a:ext cx="262214" cy="39442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bg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prstClr val="white"/>
              </a:solidFill>
              <a:effectLst/>
              <a:uLnTx/>
              <a:uFillTx/>
              <a:latin typeface="Segoe Pro" pitchFamily="34" charset="0"/>
              <a:ea typeface="+mn-ea"/>
              <a:cs typeface="+mn-cs"/>
            </a:endParaRPr>
          </a:p>
        </p:txBody>
      </p:sp>
      <p:grpSp>
        <p:nvGrpSpPr>
          <p:cNvPr id="53" name="Group 52">
            <a:extLst>
              <a:ext uri="{FF2B5EF4-FFF2-40B4-BE49-F238E27FC236}">
                <a16:creationId xmlns:a16="http://schemas.microsoft.com/office/drawing/2014/main" id="{642DC2F2-4654-4009-A99D-8E1600F75919}"/>
              </a:ext>
            </a:extLst>
          </p:cNvPr>
          <p:cNvGrpSpPr/>
          <p:nvPr/>
        </p:nvGrpSpPr>
        <p:grpSpPr>
          <a:xfrm>
            <a:off x="6709493" y="2943058"/>
            <a:ext cx="3992363" cy="971885"/>
            <a:chOff x="6844031" y="4084501"/>
            <a:chExt cx="4072419" cy="99137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2779750" cy="3403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Application components react to events and triggers in near real-time with virtually unlimited scalability; compute resources are used as needed.  </a:t>
              </a:r>
            </a:p>
          </p:txBody>
        </p:sp>
      </p:grpSp>
      <p:sp>
        <p:nvSpPr>
          <p:cNvPr id="16" name="Oval 15">
            <a:extLst>
              <a:ext uri="{FF2B5EF4-FFF2-40B4-BE49-F238E27FC236}">
                <a16:creationId xmlns:a16="http://schemas.microsoft.com/office/drawing/2014/main" id="{C7E39427-6CE5-4E16-ABA9-5DDE11F51E19}"/>
              </a:ext>
            </a:extLst>
          </p:cNvPr>
          <p:cNvSpPr/>
          <p:nvPr/>
        </p:nvSpPr>
        <p:spPr>
          <a:xfrm>
            <a:off x="5693822" y="2980787"/>
            <a:ext cx="896425" cy="896425"/>
          </a:xfrm>
          <a:prstGeom prst="ellipse">
            <a:avLst/>
          </a:prstGeom>
          <a:solidFill>
            <a:srgbClr val="1818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060639" y="3268390"/>
            <a:ext cx="248481" cy="35857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marL="0" marR="0" lvl="0" indent="0" algn="ctr" defTabSz="355746" rtl="0" eaLnBrk="1" fontAlgn="base" latinLnBrk="0" hangingPunct="1">
              <a:lnSpc>
                <a:spcPct val="90000"/>
              </a:lnSpc>
              <a:spcBef>
                <a:spcPct val="0"/>
              </a:spcBef>
              <a:spcAft>
                <a:spcPct val="0"/>
              </a:spcAft>
              <a:buClrTx/>
              <a:buSzTx/>
              <a:buFontTx/>
              <a:buNone/>
              <a:tabLst/>
              <a:defRPr/>
            </a:pPr>
            <a:endParaRPr kumimoji="0" lang="en-US" sz="916"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B4CDE896-7AC0-40E9-9BE6-E0BF82767642}"/>
              </a:ext>
            </a:extLst>
          </p:cNvPr>
          <p:cNvGrpSpPr/>
          <p:nvPr/>
        </p:nvGrpSpPr>
        <p:grpSpPr>
          <a:xfrm>
            <a:off x="6522023" y="1645707"/>
            <a:ext cx="4213197" cy="958702"/>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325832" cy="3403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Developers can just focus on their code—there are </a:t>
              </a:r>
              <a:b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no distractions around server management, capacity planning, or availability.</a:t>
              </a:r>
            </a:p>
          </p:txBody>
        </p:sp>
      </p:grpSp>
      <p:sp>
        <p:nvSpPr>
          <p:cNvPr id="19" name="Oval 18">
            <a:extLst>
              <a:ext uri="{FF2B5EF4-FFF2-40B4-BE49-F238E27FC236}">
                <a16:creationId xmlns:a16="http://schemas.microsoft.com/office/drawing/2014/main" id="{DD588AB5-3187-4E15-9E19-2FD6B4EC2232}"/>
              </a:ext>
            </a:extLst>
          </p:cNvPr>
          <p:cNvSpPr/>
          <p:nvPr/>
        </p:nvSpPr>
        <p:spPr>
          <a:xfrm>
            <a:off x="5504345" y="1676846"/>
            <a:ext cx="896425" cy="896425"/>
          </a:xfrm>
          <a:prstGeom prst="ellipse">
            <a:avLst/>
          </a:prstGeom>
          <a:solidFill>
            <a:srgbClr val="1818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biLevel thresh="25000"/>
            <a:extLst>
              <a:ext uri="{28A0092B-C50C-407E-A947-70E740481C1C}">
                <a14:useLocalDpi xmlns:a14="http://schemas.microsoft.com/office/drawing/2010/main"/>
              </a:ext>
            </a:extLst>
          </a:blip>
          <a:srcRect l="30385" t="26021" r="30213" b="36403"/>
          <a:stretch/>
        </p:blipFill>
        <p:spPr>
          <a:xfrm>
            <a:off x="5783746" y="1957715"/>
            <a:ext cx="337623" cy="334687"/>
          </a:xfrm>
          <a:prstGeom prst="rect">
            <a:avLst/>
          </a:prstGeom>
          <a:solidFill>
            <a:srgbClr val="18182A"/>
          </a:solidFill>
        </p:spPr>
      </p:pic>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647788" y="289959"/>
            <a:ext cx="6277292" cy="553998"/>
          </a:xfrm>
        </p:spPr>
        <p:txBody>
          <a:bodyPr/>
          <a:lstStyle/>
          <a:p>
            <a:r>
              <a:rPr lang="en-US" b="1" dirty="0">
                <a:solidFill>
                  <a:schemeClr val="bg1"/>
                </a:solidFill>
              </a:rPr>
              <a:t>What is serverless?</a:t>
            </a:r>
          </a:p>
        </p:txBody>
      </p:sp>
    </p:spTree>
    <p:extLst>
      <p:ext uri="{BB962C8B-B14F-4D97-AF65-F5344CB8AC3E}">
        <p14:creationId xmlns:p14="http://schemas.microsoft.com/office/powerpoint/2010/main" val="354400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896624" y="1604769"/>
            <a:ext cx="1284326" cy="33361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039842" y="1604769"/>
            <a:ext cx="890308" cy="33361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Platform</a:t>
            </a:r>
          </a:p>
        </p:txBody>
      </p:sp>
      <p:sp>
        <p:nvSpPr>
          <p:cNvPr id="9" name="Rectangle 8">
            <a:extLst>
              <a:ext uri="{FF2B5EF4-FFF2-40B4-BE49-F238E27FC236}">
                <a16:creationId xmlns:a16="http://schemas.microsoft.com/office/drawing/2014/main" id="{2DD8068F-94B8-48F5-8767-5F358FFF3DB6}"/>
              </a:ext>
            </a:extLst>
          </p:cNvPr>
          <p:cNvSpPr/>
          <p:nvPr/>
        </p:nvSpPr>
        <p:spPr bwMode="auto">
          <a:xfrm>
            <a:off x="463392" y="3591840"/>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686616" y="3801154"/>
            <a:ext cx="360615" cy="325197"/>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75130140-86BE-48B1-85AA-B56283B0A77F}"/>
              </a:ext>
            </a:extLst>
          </p:cNvPr>
          <p:cNvSpPr/>
          <p:nvPr/>
        </p:nvSpPr>
        <p:spPr bwMode="auto">
          <a:xfrm>
            <a:off x="463392" y="4376379"/>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664559" y="4527299"/>
            <a:ext cx="404727" cy="4326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3BE10B6-E920-460C-8C79-746B674B0159}"/>
              </a:ext>
            </a:extLst>
          </p:cNvPr>
          <p:cNvSpPr/>
          <p:nvPr/>
        </p:nvSpPr>
        <p:spPr bwMode="auto">
          <a:xfrm>
            <a:off x="463393" y="2026481"/>
            <a:ext cx="2323426" cy="74010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413231" y="2213317"/>
            <a:ext cx="907384" cy="366430"/>
          </a:xfrm>
          <a:prstGeom prst="rect">
            <a:avLst/>
          </a:prstGeom>
        </p:spPr>
      </p:pic>
      <p:sp>
        <p:nvSpPr>
          <p:cNvPr id="12" name="Rectangle 11">
            <a:extLst>
              <a:ext uri="{FF2B5EF4-FFF2-40B4-BE49-F238E27FC236}">
                <a16:creationId xmlns:a16="http://schemas.microsoft.com/office/drawing/2014/main" id="{94F74A60-080D-4AC7-8E0A-8C87B6DE9563}"/>
              </a:ext>
            </a:extLst>
          </p:cNvPr>
          <p:cNvSpPr/>
          <p:nvPr/>
        </p:nvSpPr>
        <p:spPr bwMode="auto">
          <a:xfrm>
            <a:off x="463392" y="2807301"/>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688409" y="2997303"/>
            <a:ext cx="357029" cy="35846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EB94548A-FF4D-48BA-A273-FD7578F89922}"/>
              </a:ext>
            </a:extLst>
          </p:cNvPr>
          <p:cNvSpPr/>
          <p:nvPr/>
        </p:nvSpPr>
        <p:spPr bwMode="auto">
          <a:xfrm>
            <a:off x="463392" y="5160919"/>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665285" y="5436590"/>
            <a:ext cx="403276" cy="2226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FAF9C7C9-C907-4394-9026-C151EC9A8854}"/>
              </a:ext>
            </a:extLst>
          </p:cNvPr>
          <p:cNvGrpSpPr/>
          <p:nvPr/>
        </p:nvGrpSpPr>
        <p:grpSpPr>
          <a:xfrm>
            <a:off x="3301921" y="4789901"/>
            <a:ext cx="1320348" cy="1114842"/>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720022" y="4789901"/>
            <a:ext cx="1320348" cy="1114842"/>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572894" y="4789901"/>
            <a:ext cx="1320348" cy="1114842"/>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154793" y="4789901"/>
            <a:ext cx="1320348" cy="1114842"/>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423440" y="4789901"/>
            <a:ext cx="1320348" cy="1114842"/>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005339" y="4789901"/>
            <a:ext cx="1320348" cy="1114842"/>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005339" y="2026481"/>
            <a:ext cx="2738449" cy="5935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3318"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005339" y="2620071"/>
            <a:ext cx="2738449" cy="2086646"/>
          </a:xfrm>
          <a:prstGeom prst="rect">
            <a:avLst/>
          </a:prstGeom>
          <a:solidFill>
            <a:srgbClr val="1818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213865" y="2192813"/>
            <a:ext cx="489221" cy="267905"/>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01922" y="2026481"/>
            <a:ext cx="2738449" cy="5935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01922" y="2620071"/>
            <a:ext cx="2738449" cy="2086646"/>
          </a:xfrm>
          <a:prstGeom prst="rect">
            <a:avLst/>
          </a:prstGeom>
          <a:solidFill>
            <a:srgbClr val="1818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3395487" y="2154947"/>
            <a:ext cx="643607" cy="33789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154794" y="2026481"/>
            <a:ext cx="2738449" cy="5935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961"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154794" y="2620071"/>
            <a:ext cx="2738449" cy="2086646"/>
          </a:xfrm>
          <a:prstGeom prst="rect">
            <a:avLst/>
          </a:prstGeom>
          <a:solidFill>
            <a:srgbClr val="1818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340167" y="2165730"/>
            <a:ext cx="471898" cy="315095"/>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39"/>
              <a:ext cx="141873" cy="271582"/>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39"/>
              <a:ext cx="141873" cy="271582"/>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044370" y="2218901"/>
            <a:ext cx="0" cy="34934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1CBC33D-797D-4691-A89F-DF09FBE83B38}"/>
              </a:ext>
            </a:extLst>
          </p:cNvPr>
          <p:cNvSpPr>
            <a:spLocks noGrp="1"/>
          </p:cNvSpPr>
          <p:nvPr>
            <p:ph type="title"/>
          </p:nvPr>
        </p:nvSpPr>
        <p:spPr/>
        <p:txBody>
          <a:bodyPr/>
          <a:lstStyle/>
          <a:p>
            <a:r>
              <a:rPr lang="en-US" dirty="0">
                <a:solidFill>
                  <a:schemeClr val="bg1"/>
                </a:solidFill>
              </a:rPr>
              <a:t>Azure Serverless Ecosystem</a:t>
            </a:r>
          </a:p>
        </p:txBody>
      </p:sp>
    </p:spTree>
    <p:extLst>
      <p:ext uri="{BB962C8B-B14F-4D97-AF65-F5344CB8AC3E}">
        <p14:creationId xmlns:p14="http://schemas.microsoft.com/office/powerpoint/2010/main" val="31426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Custom Vision and Logic Apps</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https://aka.ms/ai-nights-beginner</a:t>
            </a:r>
          </a:p>
        </p:txBody>
      </p:sp>
    </p:spTree>
    <p:custDataLst>
      <p:tags r:id="rId1"/>
    </p:custDataLst>
    <p:extLst>
      <p:ext uri="{BB962C8B-B14F-4D97-AF65-F5344CB8AC3E}">
        <p14:creationId xmlns:p14="http://schemas.microsoft.com/office/powerpoint/2010/main" val="2379311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6413" y="1711936"/>
            <a:ext cx="10659173" cy="1181862"/>
          </a:xfrm>
        </p:spPr>
        <p:txBody>
          <a:bodyPr/>
          <a:lstStyle/>
          <a:p>
            <a:r>
              <a:rPr lang="en-US" sz="3600" spc="-150" dirty="0">
                <a:solidFill>
                  <a:srgbClr val="0078D7"/>
                </a:solidFill>
                <a:latin typeface="Segoe UI Semibold" panose="020B0702040204020203" pitchFamily="34" charset="0"/>
                <a:cs typeface="Segoe UI Semibold" panose="020B0702040204020203" pitchFamily="34" charset="0"/>
              </a:rPr>
              <a:t>Azure Cognitive Services </a:t>
            </a:r>
            <a:r>
              <a:rPr lang="en-US" sz="3600" spc="-150" dirty="0">
                <a:latin typeface="Segoe UI Semibold" panose="020B0702040204020203" pitchFamily="34" charset="0"/>
                <a:cs typeface="Segoe UI Semibold" panose="020B0702040204020203" pitchFamily="34" charset="0"/>
              </a:rPr>
              <a:t>can help me build intelligent applications</a:t>
            </a:r>
          </a:p>
        </p:txBody>
      </p:sp>
      <p:sp>
        <p:nvSpPr>
          <p:cNvPr id="4" name="Rectangle 3">
            <a:extLst>
              <a:ext uri="{FF2B5EF4-FFF2-40B4-BE49-F238E27FC236}">
                <a16:creationId xmlns:a16="http://schemas.microsoft.com/office/drawing/2014/main" id="{7405591D-699C-4961-B357-6DC96418A10A}"/>
              </a:ext>
            </a:extLst>
          </p:cNvPr>
          <p:cNvSpPr/>
          <p:nvPr/>
        </p:nvSpPr>
        <p:spPr>
          <a:xfrm>
            <a:off x="766413" y="3204096"/>
            <a:ext cx="10659173" cy="1200329"/>
          </a:xfrm>
          <a:prstGeom prst="rect">
            <a:avLst/>
          </a:prstGeom>
        </p:spPr>
        <p:txBody>
          <a:bodyPr wrap="square">
            <a:spAutoFit/>
          </a:bodyPr>
          <a:lstStyle/>
          <a:p>
            <a:pPr lvl="0"/>
            <a:r>
              <a:rPr lang="en-US" sz="3600" spc="-150" dirty="0">
                <a:latin typeface="Segoe UI Semibold" panose="020B0702040204020203" pitchFamily="34" charset="0"/>
                <a:cs typeface="Segoe UI Semibold" panose="020B0702040204020203" pitchFamily="34" charset="0"/>
              </a:rPr>
              <a:t>I can </a:t>
            </a:r>
            <a:r>
              <a:rPr lang="en-US" sz="3600" spc="-150" dirty="0">
                <a:solidFill>
                  <a:srgbClr val="0078D7"/>
                </a:solidFill>
                <a:latin typeface="Segoe UI Semibold" panose="020B0702040204020203" pitchFamily="34" charset="0"/>
                <a:cs typeface="Segoe UI Semibold" panose="020B0702040204020203" pitchFamily="34" charset="0"/>
              </a:rPr>
              <a:t>customize</a:t>
            </a:r>
            <a:r>
              <a:rPr lang="en-US" sz="3600" spc="-150" dirty="0">
                <a:latin typeface="Segoe UI Semibold" panose="020B0702040204020203" pitchFamily="34" charset="0"/>
                <a:cs typeface="Segoe UI Semibold" panose="020B0702040204020203" pitchFamily="34" charset="0"/>
              </a:rPr>
              <a:t> some services to build </a:t>
            </a:r>
            <a:r>
              <a:rPr lang="en-US" sz="3600" spc="-150" dirty="0">
                <a:solidFill>
                  <a:srgbClr val="0078D7"/>
                </a:solidFill>
                <a:latin typeface="Segoe UI Semibold" panose="020B0702040204020203" pitchFamily="34" charset="0"/>
                <a:cs typeface="Segoe UI Semibold" panose="020B0702040204020203" pitchFamily="34" charset="0"/>
              </a:rPr>
              <a:t>bespoke applications</a:t>
            </a:r>
            <a:endParaRPr kumimoji="0" lang="en-GB" sz="3600" b="0" i="0" u="none" strike="noStrike" kern="1200" cap="none" spc="-150" normalizeH="0" baseline="0" noProof="0" dirty="0">
              <a:ln>
                <a:noFill/>
              </a:ln>
              <a:gradFill>
                <a:gsLst>
                  <a:gs pos="100000">
                    <a:prstClr val="white"/>
                  </a:gs>
                  <a:gs pos="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1C41F78D-29A5-4982-81D8-1BB1757D4E8B}"/>
              </a:ext>
            </a:extLst>
          </p:cNvPr>
          <p:cNvSpPr/>
          <p:nvPr/>
        </p:nvSpPr>
        <p:spPr>
          <a:xfrm>
            <a:off x="766412" y="4980293"/>
            <a:ext cx="10563265" cy="646331"/>
          </a:xfrm>
          <a:prstGeom prst="rect">
            <a:avLst/>
          </a:prstGeom>
        </p:spPr>
        <p:txBody>
          <a:bodyPr wrap="square">
            <a:spAutoFit/>
          </a:bodyPr>
          <a:lstStyle/>
          <a:p>
            <a:pPr lvl="0"/>
            <a:r>
              <a:rPr lang="en-US" sz="3600" spc="-150" dirty="0">
                <a:solidFill>
                  <a:srgbClr val="0078D7"/>
                </a:solidFill>
                <a:latin typeface="Segoe UI Semibold" panose="020B0702040204020203" pitchFamily="34" charset="0"/>
                <a:cs typeface="Segoe UI Semibold" panose="020B0702040204020203" pitchFamily="34" charset="0"/>
              </a:rPr>
              <a:t>Intelligence </a:t>
            </a:r>
            <a:r>
              <a:rPr lang="en-US" sz="3600" spc="-150" dirty="0">
                <a:latin typeface="Segoe UI Semibold" panose="020B0702040204020203" pitchFamily="34" charset="0"/>
                <a:cs typeface="Segoe UI Semibold" panose="020B0702040204020203" pitchFamily="34" charset="0"/>
              </a:rPr>
              <a:t>is powerful when it’s a </a:t>
            </a:r>
            <a:r>
              <a:rPr lang="en-US" sz="3600" spc="-150" dirty="0">
                <a:solidFill>
                  <a:srgbClr val="0078D7"/>
                </a:solidFill>
                <a:latin typeface="Segoe UI Semibold" panose="020B0702040204020203" pitchFamily="34" charset="0"/>
                <a:ea typeface="+mj-ea"/>
                <a:cs typeface="Segoe UI Semibold" panose="020B0702040204020203" pitchFamily="34" charset="0"/>
              </a:rPr>
              <a:t>full solution</a:t>
            </a:r>
            <a:endParaRPr lang="en-GB" sz="3600" spc="-150" dirty="0">
              <a:solidFill>
                <a:srgbClr val="0078D7"/>
              </a:solidFill>
              <a:latin typeface="Segoe UI Semibold" panose="020B0702040204020203" pitchFamily="34" charset="0"/>
              <a:ea typeface="+mj-ea"/>
              <a:cs typeface="Segoe UI Semibold" panose="020B0702040204020203" pitchFamily="34" charset="0"/>
            </a:endParaRPr>
          </a:p>
        </p:txBody>
      </p:sp>
      <p:sp>
        <p:nvSpPr>
          <p:cNvPr id="22" name="Title 1">
            <a:extLst>
              <a:ext uri="{FF2B5EF4-FFF2-40B4-BE49-F238E27FC236}">
                <a16:creationId xmlns:a16="http://schemas.microsoft.com/office/drawing/2014/main" id="{8AE4643F-9381-4581-B78C-A2155B3D3B3A}"/>
              </a:ext>
            </a:extLst>
          </p:cNvPr>
          <p:cNvSpPr txBox="1">
            <a:spLocks/>
          </p:cNvSpPr>
          <p:nvPr/>
        </p:nvSpPr>
        <p:spPr>
          <a:xfrm>
            <a:off x="142283" y="185038"/>
            <a:ext cx="11629959" cy="932563"/>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a:ln>
                  <a:noFill/>
                </a:ln>
                <a:gradFill>
                  <a:gsLst>
                    <a:gs pos="100000">
                      <a:prstClr val="white"/>
                    </a:gs>
                    <a:gs pos="0">
                      <a:prstClr val="white"/>
                    </a:gs>
                  </a:gsLst>
                  <a:lin ang="5400000" scaled="0"/>
                </a:gradFill>
                <a:effectLst/>
                <a:uLnTx/>
                <a:uFillTx/>
                <a:latin typeface="Segoe UI Semibold" panose="020B0702040204020203" pitchFamily="34" charset="0"/>
                <a:ea typeface="+mj-ea"/>
                <a:cs typeface="Segoe UI Semibold" panose="020B0702040204020203" pitchFamily="34" charset="0"/>
              </a:rPr>
              <a:t>Azure Cognitive Services</a:t>
            </a:r>
            <a:endParaRPr kumimoji="0" lang="en-US" sz="5400" b="0" i="0" u="none" strike="noStrike" kern="1200" cap="none" spc="-113" normalizeH="0" baseline="0" noProof="0" dirty="0">
              <a:ln>
                <a:noFill/>
              </a:ln>
              <a:solidFill>
                <a:srgbClr val="0078D7"/>
              </a:solidFill>
              <a:effectLst/>
              <a:uLnTx/>
              <a:uFillTx/>
              <a:latin typeface="Calibri" pitchFamily="34" charset="0"/>
              <a:ea typeface="+mj-ea"/>
              <a:cs typeface="Calibri" pitchFamily="34" charset="0"/>
            </a:endParaRPr>
          </a:p>
        </p:txBody>
      </p:sp>
      <p:sp>
        <p:nvSpPr>
          <p:cNvPr id="3" name="Oval 2">
            <a:extLst>
              <a:ext uri="{FF2B5EF4-FFF2-40B4-BE49-F238E27FC236}">
                <a16:creationId xmlns:a16="http://schemas.microsoft.com/office/drawing/2014/main" id="{C5CFEA65-ED72-416C-B437-91C1C1AA1112}"/>
              </a:ext>
            </a:extLst>
          </p:cNvPr>
          <p:cNvSpPr/>
          <p:nvPr/>
        </p:nvSpPr>
        <p:spPr>
          <a:xfrm>
            <a:off x="390525" y="2167867"/>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CBD41D9-924D-423B-84C1-3F9FB5884C9F}"/>
              </a:ext>
            </a:extLst>
          </p:cNvPr>
          <p:cNvSpPr/>
          <p:nvPr/>
        </p:nvSpPr>
        <p:spPr>
          <a:xfrm>
            <a:off x="390525" y="3668163"/>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9F4ABF9-DEBE-4596-B1E0-9B1895C9ED37}"/>
              </a:ext>
            </a:extLst>
          </p:cNvPr>
          <p:cNvSpPr/>
          <p:nvPr/>
        </p:nvSpPr>
        <p:spPr>
          <a:xfrm>
            <a:off x="390525" y="5168459"/>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718216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childTnLst>
                                </p:cTn>
                              </p:par>
                              <p:par>
                                <p:cTn id="8" presetID="35" presetClass="path" presetSubtype="0" decel="100000" fill="hold" grpId="1" nodeType="withEffect">
                                  <p:stCondLst>
                                    <p:cond delay="50"/>
                                  </p:stCondLst>
                                  <p:childTnLst>
                                    <p:animMotion origin="layout" path="M -0.05547 0.00023 L -1.875E-6 0.00023 " pathEditMode="relative" rAng="0" ptsTypes="AA">
                                      <p:cBhvr>
                                        <p:cTn id="9" dur="800" fill="hold"/>
                                        <p:tgtEl>
                                          <p:spTgt spid="22"/>
                                        </p:tgtEl>
                                        <p:attrNameLst>
                                          <p:attrName>ppt_x</p:attrName>
                                          <p:attrName>ppt_y</p:attrName>
                                        </p:attrNameLst>
                                      </p:cBhvr>
                                      <p:rCtr x="2773" y="0"/>
                                    </p:animMotion>
                                  </p:childTnLst>
                                </p:cTn>
                              </p:par>
                              <p:par>
                                <p:cTn id="10" presetID="2" presetClass="entr" presetSubtype="8"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5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0-#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22" grpId="0"/>
      <p:bldP spid="22" grpId="1"/>
      <p:bldP spid="3" grpId="0" animBg="1"/>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419" y="4703464"/>
            <a:ext cx="10476905" cy="1181862"/>
          </a:xfrm>
        </p:spPr>
        <p:txBody>
          <a:bodyPr/>
          <a:lstStyle/>
          <a:p>
            <a:r>
              <a:rPr lang="en-US" sz="3600" spc="-150" dirty="0">
                <a:solidFill>
                  <a:srgbClr val="BF2327"/>
                </a:solidFill>
                <a:latin typeface="Segoe UI Semibold" panose="020B0702040204020203" pitchFamily="34" charset="0"/>
                <a:cs typeface="Segoe UI Semibold" panose="020B0702040204020203" pitchFamily="34" charset="0"/>
              </a:rPr>
              <a:t>Azure Logic Apps Documentation: </a:t>
            </a:r>
            <a:br>
              <a:rPr lang="en-US" sz="3600" spc="-150" dirty="0">
                <a:solidFill>
                  <a:srgbClr val="BF2327"/>
                </a:solidFill>
                <a:latin typeface="Segoe UI Semibold" panose="020B0702040204020203" pitchFamily="34" charset="0"/>
                <a:cs typeface="Segoe UI Semibold" panose="020B0702040204020203" pitchFamily="34" charset="0"/>
              </a:rPr>
            </a:br>
            <a:r>
              <a:rPr lang="en-US" sz="3600" spc="-150" dirty="0">
                <a:latin typeface="Segoe UI Semibold" panose="020B0702040204020203" pitchFamily="34" charset="0"/>
                <a:cs typeface="Segoe UI Semibold" panose="020B0702040204020203" pitchFamily="34" charset="0"/>
              </a:rPr>
              <a:t>https://aka.ms/gaib-logicapps</a:t>
            </a:r>
            <a:endParaRPr lang="en-US" sz="3600" spc="-150" dirty="0">
              <a:solidFill>
                <a:srgbClr val="0078D7"/>
              </a:solidFill>
              <a:latin typeface="Segoe UI Semibold" panose="020B0702040204020203" pitchFamily="34" charset="0"/>
              <a:cs typeface="Segoe UI Semibold" panose="020B0702040204020203" pitchFamily="34" charset="0"/>
            </a:endParaRPr>
          </a:p>
        </p:txBody>
      </p:sp>
      <p:sp>
        <p:nvSpPr>
          <p:cNvPr id="22" name="Title 1">
            <a:extLst>
              <a:ext uri="{FF2B5EF4-FFF2-40B4-BE49-F238E27FC236}">
                <a16:creationId xmlns:a16="http://schemas.microsoft.com/office/drawing/2014/main" id="{8AE4643F-9381-4581-B78C-A2155B3D3B3A}"/>
              </a:ext>
            </a:extLst>
          </p:cNvPr>
          <p:cNvSpPr txBox="1">
            <a:spLocks/>
          </p:cNvSpPr>
          <p:nvPr/>
        </p:nvSpPr>
        <p:spPr>
          <a:xfrm>
            <a:off x="142283" y="185038"/>
            <a:ext cx="11629959" cy="932563"/>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a:ln>
                  <a:noFill/>
                </a:ln>
                <a:gradFill>
                  <a:gsLst>
                    <a:gs pos="100000">
                      <a:prstClr val="white"/>
                    </a:gs>
                    <a:gs pos="0">
                      <a:prstClr val="white"/>
                    </a:gs>
                  </a:gsLst>
                  <a:lin ang="5400000" scaled="0"/>
                </a:gradFill>
                <a:effectLst/>
                <a:uLnTx/>
                <a:uFillTx/>
                <a:latin typeface="Segoe UI Semibold" panose="020B0702040204020203" pitchFamily="34" charset="0"/>
                <a:ea typeface="+mj-ea"/>
                <a:cs typeface="Segoe UI Semibold" panose="020B0702040204020203" pitchFamily="34" charset="0"/>
              </a:rPr>
              <a:t>Azure Cognitive Services</a:t>
            </a:r>
            <a:endParaRPr kumimoji="0" lang="en-US" sz="5400" b="0" i="0" u="none" strike="noStrike" kern="1200" cap="none" spc="-113" normalizeH="0" baseline="0" noProof="0" dirty="0">
              <a:ln>
                <a:noFill/>
              </a:ln>
              <a:solidFill>
                <a:srgbClr val="0078D7"/>
              </a:solidFill>
              <a:effectLst/>
              <a:uLnTx/>
              <a:uFillTx/>
              <a:latin typeface="Calibri" pitchFamily="34" charset="0"/>
              <a:ea typeface="+mj-ea"/>
              <a:cs typeface="Calibri" pitchFamily="34" charset="0"/>
            </a:endParaRPr>
          </a:p>
        </p:txBody>
      </p:sp>
      <p:sp>
        <p:nvSpPr>
          <p:cNvPr id="23" name="Title 1">
            <a:extLst>
              <a:ext uri="{FF2B5EF4-FFF2-40B4-BE49-F238E27FC236}">
                <a16:creationId xmlns:a16="http://schemas.microsoft.com/office/drawing/2014/main" id="{8E3C278E-30CD-49EC-A6A7-BC6AB8C6977F}"/>
              </a:ext>
            </a:extLst>
          </p:cNvPr>
          <p:cNvSpPr txBox="1">
            <a:spLocks/>
          </p:cNvSpPr>
          <p:nvPr/>
        </p:nvSpPr>
        <p:spPr>
          <a:xfrm>
            <a:off x="1083420" y="1494786"/>
            <a:ext cx="10476905" cy="1181862"/>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r>
              <a:rPr lang="en-US" sz="3600" spc="-150" dirty="0">
                <a:solidFill>
                  <a:srgbClr val="BF2327"/>
                </a:solidFill>
                <a:latin typeface="Segoe UI Semibold" panose="020B0702040204020203" pitchFamily="34" charset="0"/>
                <a:cs typeface="Segoe UI Semibold" panose="020B0702040204020203" pitchFamily="34" charset="0"/>
              </a:rPr>
              <a:t>Azure Cognitive Services Documentation: </a:t>
            </a:r>
            <a:r>
              <a:rPr lang="en-US" sz="3600" spc="-150" dirty="0">
                <a:latin typeface="Segoe UI Semibold" panose="020B0702040204020203" pitchFamily="34" charset="0"/>
                <a:cs typeface="Segoe UI Semibold" panose="020B0702040204020203" pitchFamily="34" charset="0"/>
              </a:rPr>
              <a:t>https://aka.ms/gaib-cognitive</a:t>
            </a:r>
            <a:endParaRPr lang="en-US" sz="3600" spc="-150" dirty="0">
              <a:solidFill>
                <a:srgbClr val="0078D7"/>
              </a:solidFill>
              <a:latin typeface="Segoe UI Semibold" panose="020B0702040204020203" pitchFamily="34" charset="0"/>
              <a:cs typeface="Segoe UI Semibold" panose="020B0702040204020203" pitchFamily="34" charset="0"/>
            </a:endParaRPr>
          </a:p>
        </p:txBody>
      </p:sp>
      <p:sp>
        <p:nvSpPr>
          <p:cNvPr id="24" name="Title 1">
            <a:extLst>
              <a:ext uri="{FF2B5EF4-FFF2-40B4-BE49-F238E27FC236}">
                <a16:creationId xmlns:a16="http://schemas.microsoft.com/office/drawing/2014/main" id="{BBE65788-740A-4EA5-84F8-618CD3946945}"/>
              </a:ext>
            </a:extLst>
          </p:cNvPr>
          <p:cNvSpPr txBox="1">
            <a:spLocks/>
          </p:cNvSpPr>
          <p:nvPr/>
        </p:nvSpPr>
        <p:spPr>
          <a:xfrm>
            <a:off x="1083419" y="3099125"/>
            <a:ext cx="10476905" cy="1181862"/>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r>
              <a:rPr lang="en-US" sz="3600" spc="-150" dirty="0">
                <a:solidFill>
                  <a:srgbClr val="BF2327"/>
                </a:solidFill>
                <a:latin typeface="Segoe UI Semibold" panose="020B0702040204020203" pitchFamily="34" charset="0"/>
                <a:cs typeface="Segoe UI Semibold" panose="020B0702040204020203" pitchFamily="34" charset="0"/>
              </a:rPr>
              <a:t>Azure Custom Vision Service: </a:t>
            </a:r>
          </a:p>
          <a:p>
            <a:r>
              <a:rPr lang="en-US" sz="3600" spc="-150" dirty="0">
                <a:latin typeface="Segoe UI Semibold" panose="020B0702040204020203" pitchFamily="34" charset="0"/>
                <a:cs typeface="Segoe UI Semibold" panose="020B0702040204020203" pitchFamily="34" charset="0"/>
              </a:rPr>
              <a:t>https://aka.ms/gaib-customvision</a:t>
            </a:r>
            <a:endParaRPr lang="en-US" sz="3600" spc="-150" dirty="0">
              <a:solidFill>
                <a:srgbClr val="0078D7"/>
              </a:solidFill>
              <a:latin typeface="Segoe UI Semibold" panose="020B0702040204020203" pitchFamily="34" charset="0"/>
              <a:cs typeface="Segoe UI Semibold" panose="020B0702040204020203" pitchFamily="34" charset="0"/>
            </a:endParaRPr>
          </a:p>
        </p:txBody>
      </p:sp>
      <p:sp>
        <p:nvSpPr>
          <p:cNvPr id="25" name="Oval 24">
            <a:extLst>
              <a:ext uri="{FF2B5EF4-FFF2-40B4-BE49-F238E27FC236}">
                <a16:creationId xmlns:a16="http://schemas.microsoft.com/office/drawing/2014/main" id="{42EC2BBF-26D4-4F1E-9F6A-10E31ED85658}"/>
              </a:ext>
            </a:extLst>
          </p:cNvPr>
          <p:cNvSpPr/>
          <p:nvPr/>
        </p:nvSpPr>
        <p:spPr>
          <a:xfrm>
            <a:off x="390525" y="1950717"/>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F828596-271D-4075-9486-A1B5601F7E0C}"/>
              </a:ext>
            </a:extLst>
          </p:cNvPr>
          <p:cNvSpPr/>
          <p:nvPr/>
        </p:nvSpPr>
        <p:spPr>
          <a:xfrm>
            <a:off x="390525" y="3555056"/>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E735DDA2-5260-409D-95E0-21ED6B10E8BC}"/>
              </a:ext>
            </a:extLst>
          </p:cNvPr>
          <p:cNvSpPr/>
          <p:nvPr/>
        </p:nvSpPr>
        <p:spPr>
          <a:xfrm>
            <a:off x="390525" y="5159395"/>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63643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childTnLst>
                                </p:cTn>
                              </p:par>
                              <p:par>
                                <p:cTn id="8" presetID="35" presetClass="path" presetSubtype="0" decel="100000" fill="hold" grpId="1" nodeType="withEffect">
                                  <p:stCondLst>
                                    <p:cond delay="50"/>
                                  </p:stCondLst>
                                  <p:childTnLst>
                                    <p:animMotion origin="layout" path="M -0.05547 0.00023 L -1.875E-6 0.00023 " pathEditMode="relative" rAng="0" ptsTypes="AA">
                                      <p:cBhvr>
                                        <p:cTn id="9" dur="800" fill="hold"/>
                                        <p:tgtEl>
                                          <p:spTgt spid="22"/>
                                        </p:tgtEl>
                                        <p:attrNameLst>
                                          <p:attrName>ppt_x</p:attrName>
                                          <p:attrName>ppt_y</p:attrName>
                                        </p:attrNameLst>
                                      </p:cBhvr>
                                      <p:rCtr x="2773" y="0"/>
                                    </p:animMotion>
                                  </p:childTnLst>
                                </p:cTn>
                              </p:par>
                              <p:par>
                                <p:cTn id="10" presetID="2" presetClass="entr" presetSubtype="8" fill="hold" grpId="0" nodeType="withEffect">
                                  <p:stCondLst>
                                    <p:cond delay="5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5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2" grpId="1"/>
      <p:bldP spid="23" grpId="0"/>
      <p:bldP spid="24" grpId="0"/>
      <p:bldP spid="25" grpId="0" animBg="1"/>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1" y="173275"/>
            <a:ext cx="11629959" cy="1826975"/>
          </a:xfrm>
        </p:spPr>
        <p:txBody>
          <a:bodyPr/>
          <a:lstStyle/>
          <a:p>
            <a:pPr algn="ctr"/>
            <a:r>
              <a:rPr lang="en-US" sz="4800" spc="-150" dirty="0">
                <a:latin typeface="Segoe UI Semibold" panose="020B0702040204020203" pitchFamily="34" charset="0"/>
                <a:cs typeface="Segoe UI Semibold" panose="020B0702040204020203" pitchFamily="34" charset="0"/>
              </a:rPr>
              <a:t>Azure Cognitive Services</a:t>
            </a:r>
            <a:br>
              <a:rPr lang="en-US" sz="7058" spc="-150" dirty="0">
                <a:latin typeface="Segoe UI Semibold" panose="020B0702040204020203" pitchFamily="34" charset="0"/>
                <a:cs typeface="Segoe UI Semibold" panose="020B0702040204020203" pitchFamily="34" charset="0"/>
              </a:rPr>
            </a:br>
            <a:r>
              <a:rPr lang="en-US" sz="7058" spc="-150" dirty="0">
                <a:latin typeface="Segoe UI Semibold" panose="020B0702040204020203" pitchFamily="34" charset="0"/>
                <a:cs typeface="Segoe UI Semibold" panose="020B0702040204020203" pitchFamily="34" charset="0"/>
              </a:rPr>
              <a:t> </a:t>
            </a:r>
            <a:r>
              <a:rPr lang="en-US" sz="3600" spc="-113" dirty="0">
                <a:solidFill>
                  <a:srgbClr val="0078D7"/>
                </a:solidFill>
                <a:latin typeface="Calibri" pitchFamily="34" charset="0"/>
                <a:ea typeface="+mj-ea"/>
                <a:cs typeface="Calibri" pitchFamily="34" charset="0"/>
              </a:rPr>
              <a:t>Creating applications that can see, hear, speak and understand</a:t>
            </a:r>
            <a:endParaRPr lang="en-US" sz="5400" spc="-113" dirty="0">
              <a:solidFill>
                <a:srgbClr val="0078D7"/>
              </a:solidFill>
              <a:latin typeface="Calibri" pitchFamily="34" charset="0"/>
              <a:ea typeface="+mj-ea"/>
              <a:cs typeface="Calibri" pitchFamily="34" charset="0"/>
            </a:endParaRPr>
          </a:p>
        </p:txBody>
      </p:sp>
      <p:sp>
        <p:nvSpPr>
          <p:cNvPr id="12" name="Footer Placeholder 3">
            <a:extLst>
              <a:ext uri="{FF2B5EF4-FFF2-40B4-BE49-F238E27FC236}">
                <a16:creationId xmlns:a16="http://schemas.microsoft.com/office/drawing/2014/main" id="{1FFB91AA-0981-4914-BC37-CC3204324301}"/>
              </a:ext>
            </a:extLst>
          </p:cNvPr>
          <p:cNvSpPr txBox="1">
            <a:spLocks/>
          </p:cNvSpPr>
          <p:nvPr/>
        </p:nvSpPr>
        <p:spPr>
          <a:xfrm>
            <a:off x="2026674" y="5051966"/>
            <a:ext cx="8138651" cy="106635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15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Build it Yourself</a:t>
            </a:r>
          </a:p>
        </p:txBody>
      </p:sp>
      <p:sp>
        <p:nvSpPr>
          <p:cNvPr id="4" name="Rectangle 3">
            <a:extLst>
              <a:ext uri="{FF2B5EF4-FFF2-40B4-BE49-F238E27FC236}">
                <a16:creationId xmlns:a16="http://schemas.microsoft.com/office/drawing/2014/main" id="{93F412EF-EB25-423D-9174-0DA3B6A989F9}"/>
              </a:ext>
            </a:extLst>
          </p:cNvPr>
          <p:cNvSpPr/>
          <p:nvPr/>
        </p:nvSpPr>
        <p:spPr>
          <a:xfrm>
            <a:off x="2567633" y="5788415"/>
            <a:ext cx="705674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BF2327"/>
                </a:solidFill>
                <a:effectLst/>
                <a:uLnTx/>
                <a:uFillTx/>
                <a:latin typeface="Segoe UI"/>
                <a:ea typeface="+mn-ea"/>
                <a:cs typeface="+mn-cs"/>
              </a:rPr>
              <a:t>https://aka.ms/ai-nights-beginner</a:t>
            </a:r>
          </a:p>
        </p:txBody>
      </p:sp>
      <p:pic>
        <p:nvPicPr>
          <p:cNvPr id="6" name="Picture 5">
            <a:extLst>
              <a:ext uri="{FF2B5EF4-FFF2-40B4-BE49-F238E27FC236}">
                <a16:creationId xmlns:a16="http://schemas.microsoft.com/office/drawing/2014/main" id="{D3885C6D-30C4-41F8-AFCB-BBDA719D1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2000250"/>
            <a:ext cx="2857500" cy="2857500"/>
          </a:xfrm>
          <a:prstGeom prst="rect">
            <a:avLst/>
          </a:prstGeom>
        </p:spPr>
      </p:pic>
    </p:spTree>
    <p:extLst>
      <p:ext uri="{BB962C8B-B14F-4D97-AF65-F5344CB8AC3E}">
        <p14:creationId xmlns:p14="http://schemas.microsoft.com/office/powerpoint/2010/main" val="114450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1" nodeType="withEffect">
                                  <p:stCondLst>
                                    <p:cond delay="0"/>
                                  </p:stCondLst>
                                  <p:iterate type="lt">
                                    <p:tmPct val="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350"/>
                            </p:stCondLst>
                            <p:childTnLst>
                              <p:par>
                                <p:cTn id="18" presetID="15" presetClass="emph" presetSubtype="0" grpId="0" nodeType="afterEffect">
                                  <p:stCondLst>
                                    <p:cond delay="0"/>
                                  </p:stCondLst>
                                  <p:iterate type="lt">
                                    <p:tmAbs val="25"/>
                                  </p:iterate>
                                  <p:childTnLst>
                                    <p:set>
                                      <p:cBhvr override="childStyle">
                                        <p:cTn id="1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19" y="1988680"/>
            <a:ext cx="11242386" cy="2428357"/>
          </a:xfrm>
        </p:spPr>
        <p:txBody>
          <a:bodyPr/>
          <a:lstStyle/>
          <a:p>
            <a:r>
              <a:rPr lang="en-US" sz="5400" spc="-150" dirty="0">
                <a:latin typeface="Segoe UI Semibold" panose="020B0702040204020203" pitchFamily="34" charset="0"/>
                <a:cs typeface="Segoe UI Semibold" panose="020B0702040204020203" pitchFamily="34" charset="0"/>
              </a:rPr>
              <a:t>Creating Applications that can </a:t>
            </a:r>
            <a:br>
              <a:rPr lang="en-US" sz="5400" spc="-150" dirty="0">
                <a:latin typeface="Segoe UI Semibold" panose="020B0702040204020203" pitchFamily="34" charset="0"/>
                <a:cs typeface="Segoe UI Semibold" panose="020B0702040204020203" pitchFamily="34" charset="0"/>
              </a:rPr>
            </a:br>
            <a:r>
              <a:rPr lang="en-US" sz="5400" spc="-150" dirty="0">
                <a:latin typeface="Segoe UI Semibold" panose="020B0702040204020203" pitchFamily="34" charset="0"/>
                <a:cs typeface="Segoe UI Semibold" panose="020B0702040204020203" pitchFamily="34" charset="0"/>
              </a:rPr>
              <a:t>See, Hear, Speak and Understand</a:t>
            </a:r>
            <a:br>
              <a:rPr lang="en-US" sz="7058" spc="-150" dirty="0">
                <a:latin typeface="Segoe UI Semibold" panose="020B0702040204020203" pitchFamily="34" charset="0"/>
                <a:cs typeface="Segoe UI Semibold" panose="020B0702040204020203" pitchFamily="34" charset="0"/>
              </a:rPr>
            </a:br>
            <a:r>
              <a:rPr lang="en-US" sz="5400" spc="-113" dirty="0">
                <a:solidFill>
                  <a:srgbClr val="0078D7"/>
                </a:solidFill>
                <a:latin typeface="Calibri" pitchFamily="34" charset="0"/>
                <a:cs typeface="Calibri" pitchFamily="34" charset="0"/>
              </a:rPr>
              <a:t>Using Azure Cognitive Services</a:t>
            </a:r>
            <a:endParaRPr lang="en-US" sz="7000" spc="-113" dirty="0">
              <a:solidFill>
                <a:srgbClr val="0078D7"/>
              </a:solidFill>
              <a:latin typeface="Calibri" pitchFamily="34" charset="0"/>
              <a:ea typeface="+mj-ea"/>
              <a:cs typeface="Calibri" pitchFamily="34" charset="0"/>
            </a:endParaRPr>
          </a:p>
        </p:txBody>
      </p:sp>
      <p:pic>
        <p:nvPicPr>
          <p:cNvPr id="4" name="Picture 3">
            <a:extLst>
              <a:ext uri="{FF2B5EF4-FFF2-40B4-BE49-F238E27FC236}">
                <a16:creationId xmlns:a16="http://schemas.microsoft.com/office/drawing/2014/main" id="{A9DCA8B4-72E4-435D-9B04-B9EAF513825E}"/>
              </a:ext>
            </a:extLst>
          </p:cNvPr>
          <p:cNvPicPr>
            <a:picLocks noChangeAspect="1"/>
          </p:cNvPicPr>
          <p:nvPr/>
        </p:nvPicPr>
        <p:blipFill rotWithShape="1">
          <a:blip r:embed="rId4">
            <a:extLst>
              <a:ext uri="{28A0092B-C50C-407E-A947-70E740481C1C}">
                <a14:useLocalDpi xmlns:a14="http://schemas.microsoft.com/office/drawing/2010/main" val="0"/>
              </a:ext>
            </a:extLst>
          </a:blip>
          <a:srcRect t="23301" b="23545"/>
          <a:stretch/>
        </p:blipFill>
        <p:spPr>
          <a:xfrm>
            <a:off x="9583669" y="5934229"/>
            <a:ext cx="2608331" cy="621415"/>
          </a:xfrm>
          <a:prstGeom prst="rect">
            <a:avLst/>
          </a:prstGeom>
        </p:spPr>
      </p:pic>
      <p:sp>
        <p:nvSpPr>
          <p:cNvPr id="5" name="Footer Placeholder 3">
            <a:extLst>
              <a:ext uri="{FF2B5EF4-FFF2-40B4-BE49-F238E27FC236}">
                <a16:creationId xmlns:a16="http://schemas.microsoft.com/office/drawing/2014/main" id="{CC6F69DF-D887-4745-9A26-C70653899073}"/>
              </a:ext>
            </a:extLst>
          </p:cNvPr>
          <p:cNvSpPr txBox="1">
            <a:spLocks/>
          </p:cNvSpPr>
          <p:nvPr/>
        </p:nvSpPr>
        <p:spPr>
          <a:xfrm>
            <a:off x="281019" y="5879812"/>
            <a:ext cx="68125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&lt;NAME&gt;- </a:t>
            </a:r>
            <a:r>
              <a:rPr kumimoji="0" lang="en-GB" sz="2000" b="0" i="0" u="none" strike="noStrike" kern="1200" cap="none" spc="0" normalizeH="0" baseline="0" noProof="0" dirty="0">
                <a:ln>
                  <a:noFill/>
                </a:ln>
                <a:solidFill>
                  <a:srgbClr val="FFFFFF"/>
                </a:solidFill>
                <a:effectLst/>
                <a:uLnTx/>
                <a:uFillTx/>
                <a:latin typeface="Segoe UI"/>
                <a:ea typeface="+mn-ea"/>
                <a:cs typeface="+mn-cs"/>
              </a:rPr>
              <a:t>&lt;TITLE/COMPANY&gt;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&lt;</a:t>
            </a:r>
            <a:r>
              <a:rPr kumimoji="0" lang="en-GB" sz="2000" b="0" i="0" u="none" strike="noStrike" kern="1200" cap="none" spc="0" normalizeH="0" baseline="0" noProof="0" dirty="0" err="1">
                <a:ln>
                  <a:noFill/>
                </a:ln>
                <a:solidFill>
                  <a:srgbClr val="FFFFFF"/>
                </a:solidFill>
                <a:effectLst/>
                <a:uLnTx/>
                <a:uFillTx/>
                <a:latin typeface="Segoe UI"/>
                <a:ea typeface="+mn-ea"/>
                <a:cs typeface="+mn-cs"/>
              </a:rPr>
              <a:t>TwitterHandle</a:t>
            </a:r>
            <a:r>
              <a:rPr kumimoji="0" lang="en-GB" sz="2000" b="0" i="0" u="none" strike="noStrike" kern="1200" cap="none" spc="0" normalizeH="0" baseline="0" noProof="0" dirty="0">
                <a:ln>
                  <a:noFill/>
                </a:ln>
                <a:solidFill>
                  <a:srgbClr val="FFFFFF"/>
                </a:solidFill>
                <a:effectLst/>
                <a:uLnTx/>
                <a:uFillTx/>
                <a:latin typeface="Segoe UI"/>
                <a:ea typeface="+mn-ea"/>
                <a:cs typeface="+mn-cs"/>
              </a:rPr>
              <a:t>/Social&gt;</a:t>
            </a:r>
          </a:p>
        </p:txBody>
      </p:sp>
    </p:spTree>
    <p:custDataLst>
      <p:tags r:id="rId1"/>
    </p:custDataLst>
    <p:extLst>
      <p:ext uri="{BB962C8B-B14F-4D97-AF65-F5344CB8AC3E}">
        <p14:creationId xmlns:p14="http://schemas.microsoft.com/office/powerpoint/2010/main" val="247346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2.29167E-6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1872036"/>
            <a:ext cx="11629959" cy="3113929"/>
          </a:xfrm>
        </p:spPr>
        <p:txBody>
          <a:bodyPr/>
          <a:lstStyle/>
          <a:p>
            <a:r>
              <a:rPr lang="en-US" sz="7050" spc="-150" dirty="0">
                <a:latin typeface="Segoe UI Semibold" panose="020B0702040204020203" pitchFamily="34" charset="0"/>
                <a:cs typeface="Segoe UI Semibold" panose="020B0702040204020203" pitchFamily="34" charset="0"/>
              </a:rPr>
              <a:t>“I can </a:t>
            </a:r>
            <a:r>
              <a:rPr lang="en-US" sz="7050" spc="-150" dirty="0">
                <a:solidFill>
                  <a:srgbClr val="BF2327"/>
                </a:solidFill>
                <a:latin typeface="Segoe UI Semibold" panose="020B0702040204020203" pitchFamily="34" charset="0"/>
                <a:cs typeface="Segoe UI Semibold" panose="020B0702040204020203" pitchFamily="34" charset="0"/>
              </a:rPr>
              <a:t>customize </a:t>
            </a:r>
            <a:r>
              <a:rPr lang="en-US" sz="7050" spc="-150" dirty="0">
                <a:latin typeface="Segoe UI Semibold" panose="020B0702040204020203" pitchFamily="34" charset="0"/>
                <a:cs typeface="Segoe UI Semibold" panose="020B0702040204020203" pitchFamily="34" charset="0"/>
              </a:rPr>
              <a:t>some services to build bespoke </a:t>
            </a:r>
            <a:r>
              <a:rPr lang="en-US" sz="7050" spc="-150" dirty="0">
                <a:solidFill>
                  <a:srgbClr val="0078D7"/>
                </a:solidFill>
                <a:latin typeface="Segoe UI Semibold" panose="020B0702040204020203" pitchFamily="34" charset="0"/>
                <a:cs typeface="Segoe UI Semibold" panose="020B0702040204020203" pitchFamily="34" charset="0"/>
              </a:rPr>
              <a:t>applications</a:t>
            </a:r>
            <a:r>
              <a:rPr lang="en-US" sz="7050" spc="-150" dirty="0">
                <a:latin typeface="Segoe UI Semibold" panose="020B0702040204020203" pitchFamily="34" charset="0"/>
                <a:cs typeface="Segoe UI Semibold" panose="020B0702040204020203" pitchFamily="34" charset="0"/>
              </a:rPr>
              <a:t>”</a:t>
            </a:r>
            <a:endParaRPr lang="en-US" sz="7050" spc="-150" dirty="0">
              <a:solidFill>
                <a:srgbClr val="0078D7"/>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2532370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1872036"/>
            <a:ext cx="11629959" cy="2137508"/>
          </a:xfrm>
        </p:spPr>
        <p:txBody>
          <a:bodyPr/>
          <a:lstStyle/>
          <a:p>
            <a:r>
              <a:rPr lang="en-US" sz="7050" spc="-150" dirty="0">
                <a:latin typeface="Segoe UI Semibold" panose="020B0702040204020203" pitchFamily="34" charset="0"/>
                <a:cs typeface="Segoe UI Semibold" panose="020B0702040204020203" pitchFamily="34" charset="0"/>
              </a:rPr>
              <a:t>“</a:t>
            </a:r>
            <a:r>
              <a:rPr lang="en-US" sz="7050" spc="-150" dirty="0">
                <a:solidFill>
                  <a:srgbClr val="0078D7"/>
                </a:solidFill>
                <a:latin typeface="Segoe UI Semibold" panose="020B0702040204020203" pitchFamily="34" charset="0"/>
                <a:cs typeface="Segoe UI Semibold" panose="020B0702040204020203" pitchFamily="34" charset="0"/>
              </a:rPr>
              <a:t>Intelligence </a:t>
            </a:r>
            <a:r>
              <a:rPr lang="en-US" sz="7050" spc="-150" dirty="0">
                <a:latin typeface="Segoe UI Semibold" panose="020B0702040204020203" pitchFamily="34" charset="0"/>
                <a:cs typeface="Segoe UI Semibold" panose="020B0702040204020203" pitchFamily="34" charset="0"/>
              </a:rPr>
              <a:t>is powerful when it’s a </a:t>
            </a:r>
            <a:r>
              <a:rPr lang="en-US" sz="7050" spc="-150" dirty="0">
                <a:solidFill>
                  <a:srgbClr val="BF2327"/>
                </a:solidFill>
                <a:latin typeface="Segoe UI Semibold" panose="020B0702040204020203" pitchFamily="34" charset="0"/>
                <a:cs typeface="Segoe UI Semibold" panose="020B0702040204020203" pitchFamily="34" charset="0"/>
              </a:rPr>
              <a:t>full solution</a:t>
            </a:r>
            <a:r>
              <a:rPr lang="en-US" sz="7050" spc="-150" dirty="0">
                <a:latin typeface="Segoe UI Semibold" panose="020B0702040204020203" pitchFamily="34" charset="0"/>
                <a:cs typeface="Segoe UI Semibold" panose="020B0702040204020203" pitchFamily="34" charset="0"/>
              </a:rPr>
              <a:t>”</a:t>
            </a:r>
            <a:endParaRPr lang="en-US" sz="7050" spc="-150" dirty="0">
              <a:solidFill>
                <a:srgbClr val="0078D7"/>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1973309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1" y="173275"/>
            <a:ext cx="11629959" cy="1826975"/>
          </a:xfrm>
        </p:spPr>
        <p:txBody>
          <a:bodyPr/>
          <a:lstStyle/>
          <a:p>
            <a:pPr algn="ctr"/>
            <a:r>
              <a:rPr lang="en-US" sz="4800" spc="-150" dirty="0">
                <a:latin typeface="Segoe UI Semibold" panose="020B0702040204020203" pitchFamily="34" charset="0"/>
                <a:cs typeface="Segoe UI Semibold" panose="020B0702040204020203" pitchFamily="34" charset="0"/>
              </a:rPr>
              <a:t>Azure Cognitive Services</a:t>
            </a:r>
            <a:br>
              <a:rPr lang="en-US" sz="7058" spc="-150" dirty="0">
                <a:latin typeface="Segoe UI Semibold" panose="020B0702040204020203" pitchFamily="34" charset="0"/>
                <a:cs typeface="Segoe UI Semibold" panose="020B0702040204020203" pitchFamily="34" charset="0"/>
              </a:rPr>
            </a:br>
            <a:r>
              <a:rPr lang="en-US" sz="7058" spc="-150" dirty="0">
                <a:latin typeface="Segoe UI Semibold" panose="020B0702040204020203" pitchFamily="34" charset="0"/>
                <a:cs typeface="Segoe UI Semibold" panose="020B0702040204020203" pitchFamily="34" charset="0"/>
              </a:rPr>
              <a:t> </a:t>
            </a:r>
            <a:r>
              <a:rPr lang="en-US" sz="3600" spc="-113" dirty="0">
                <a:solidFill>
                  <a:srgbClr val="0078D7"/>
                </a:solidFill>
                <a:latin typeface="Calibri" pitchFamily="34" charset="0"/>
                <a:ea typeface="+mj-ea"/>
                <a:cs typeface="Calibri" pitchFamily="34" charset="0"/>
              </a:rPr>
              <a:t>Creating applications that can see, hear, speak and understand</a:t>
            </a:r>
            <a:endParaRPr lang="en-US" sz="5400" spc="-113" dirty="0">
              <a:solidFill>
                <a:srgbClr val="0078D7"/>
              </a:solidFill>
              <a:latin typeface="Calibri" pitchFamily="34" charset="0"/>
              <a:ea typeface="+mj-ea"/>
              <a:cs typeface="Calibri" pitchFamily="34" charset="0"/>
            </a:endParaRPr>
          </a:p>
        </p:txBody>
      </p:sp>
      <p:sp>
        <p:nvSpPr>
          <p:cNvPr id="12" name="Footer Placeholder 3">
            <a:extLst>
              <a:ext uri="{FF2B5EF4-FFF2-40B4-BE49-F238E27FC236}">
                <a16:creationId xmlns:a16="http://schemas.microsoft.com/office/drawing/2014/main" id="{1FFB91AA-0981-4914-BC37-CC3204324301}"/>
              </a:ext>
            </a:extLst>
          </p:cNvPr>
          <p:cNvSpPr txBox="1">
            <a:spLocks/>
          </p:cNvSpPr>
          <p:nvPr/>
        </p:nvSpPr>
        <p:spPr>
          <a:xfrm>
            <a:off x="2026674" y="5051966"/>
            <a:ext cx="8138651" cy="106635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15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Build it Yourself</a:t>
            </a:r>
          </a:p>
        </p:txBody>
      </p:sp>
      <p:sp>
        <p:nvSpPr>
          <p:cNvPr id="4" name="Rectangle 3">
            <a:extLst>
              <a:ext uri="{FF2B5EF4-FFF2-40B4-BE49-F238E27FC236}">
                <a16:creationId xmlns:a16="http://schemas.microsoft.com/office/drawing/2014/main" id="{93F412EF-EB25-423D-9174-0DA3B6A989F9}"/>
              </a:ext>
            </a:extLst>
          </p:cNvPr>
          <p:cNvSpPr/>
          <p:nvPr/>
        </p:nvSpPr>
        <p:spPr>
          <a:xfrm>
            <a:off x="2567633" y="5788415"/>
            <a:ext cx="705674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BF2327"/>
                </a:solidFill>
                <a:effectLst/>
                <a:uLnTx/>
                <a:uFillTx/>
                <a:latin typeface="Segoe UI"/>
                <a:ea typeface="+mn-ea"/>
                <a:cs typeface="+mn-cs"/>
              </a:rPr>
              <a:t>https://aka.ms/ai-nights-beginner</a:t>
            </a:r>
          </a:p>
        </p:txBody>
      </p:sp>
      <p:pic>
        <p:nvPicPr>
          <p:cNvPr id="6" name="Picture 5">
            <a:extLst>
              <a:ext uri="{FF2B5EF4-FFF2-40B4-BE49-F238E27FC236}">
                <a16:creationId xmlns:a16="http://schemas.microsoft.com/office/drawing/2014/main" id="{D3885C6D-30C4-41F8-AFCB-BBDA719D1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2000250"/>
            <a:ext cx="2857500" cy="2857500"/>
          </a:xfrm>
          <a:prstGeom prst="rect">
            <a:avLst/>
          </a:prstGeom>
        </p:spPr>
      </p:pic>
    </p:spTree>
    <p:extLst>
      <p:ext uri="{BB962C8B-B14F-4D97-AF65-F5344CB8AC3E}">
        <p14:creationId xmlns:p14="http://schemas.microsoft.com/office/powerpoint/2010/main" val="2371561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1" nodeType="withEffect">
                                  <p:stCondLst>
                                    <p:cond delay="0"/>
                                  </p:stCondLst>
                                  <p:iterate type="lt">
                                    <p:tmPct val="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350"/>
                            </p:stCondLst>
                            <p:childTnLst>
                              <p:par>
                                <p:cTn id="18" presetID="15" presetClass="emph" presetSubtype="0" grpId="0" nodeType="afterEffect">
                                  <p:stCondLst>
                                    <p:cond delay="0"/>
                                  </p:stCondLst>
                                  <p:iterate type="lt">
                                    <p:tmAbs val="25"/>
                                  </p:iterate>
                                  <p:childTnLst>
                                    <p:set>
                                      <p:cBhvr override="childStyle">
                                        <p:cTn id="1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D46C7B2-D03C-460A-A470-661757407DA6}"/>
              </a:ext>
            </a:extLst>
          </p:cNvPr>
          <p:cNvGrpSpPr/>
          <p:nvPr/>
        </p:nvGrpSpPr>
        <p:grpSpPr>
          <a:xfrm>
            <a:off x="571500" y="587375"/>
            <a:ext cx="5684564" cy="5683250"/>
            <a:chOff x="5961336" y="587375"/>
            <a:chExt cx="5684564" cy="5683250"/>
          </a:xfrm>
        </p:grpSpPr>
        <p:sp>
          <p:nvSpPr>
            <p:cNvPr id="29" name="Picture Placeholder 3">
              <a:extLst>
                <a:ext uri="{FF2B5EF4-FFF2-40B4-BE49-F238E27FC236}">
                  <a16:creationId xmlns:a16="http://schemas.microsoft.com/office/drawing/2014/main" id="{879B67C3-82D4-420F-81BC-59966208BEF8}"/>
                </a:ext>
              </a:extLst>
            </p:cNvPr>
            <p:cNvSpPr txBox="1">
              <a:spLocks/>
            </p:cNvSpPr>
            <p:nvPr/>
          </p:nvSpPr>
          <p:spPr>
            <a:xfrm>
              <a:off x="5961336" y="587375"/>
              <a:ext cx="5684564" cy="5683250"/>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defPPr>
                <a:defRPr lang="en-US"/>
              </a:defPPr>
              <a:lvl1pPr algn="ctr" defTabSz="932472" fontAlgn="base">
                <a:lnSpc>
                  <a:spcPct val="90000"/>
                </a:lnSpc>
                <a:spcBef>
                  <a:spcPct val="0"/>
                </a:spcBef>
                <a:spcAft>
                  <a:spcPct val="0"/>
                </a:spcAft>
                <a:defRPr sz="600" kern="0">
                  <a:noFill/>
                  <a:latin typeface="Segoe UI Semilight"/>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dirty="0">
                <a:ln>
                  <a:noFill/>
                </a:ln>
                <a:noFill/>
                <a:effectLst/>
                <a:uLnTx/>
                <a:uFillTx/>
                <a:latin typeface="Segoe UI Semilight"/>
                <a:ea typeface="+mn-ea"/>
                <a:cs typeface="+mn-cs"/>
              </a:endParaRPr>
            </a:p>
          </p:txBody>
        </p:sp>
        <p:grpSp>
          <p:nvGrpSpPr>
            <p:cNvPr id="30" name="Group 29">
              <a:extLst>
                <a:ext uri="{FF2B5EF4-FFF2-40B4-BE49-F238E27FC236}">
                  <a16:creationId xmlns:a16="http://schemas.microsoft.com/office/drawing/2014/main" id="{B33F8B65-83CF-470F-A03E-D52B3208B18B}"/>
                </a:ext>
              </a:extLst>
            </p:cNvPr>
            <p:cNvGrpSpPr/>
            <p:nvPr/>
          </p:nvGrpSpPr>
          <p:grpSpPr>
            <a:xfrm>
              <a:off x="6370226" y="1008720"/>
              <a:ext cx="4786957" cy="4840560"/>
              <a:chOff x="5937985" y="674090"/>
              <a:chExt cx="5631715" cy="5325765"/>
            </a:xfrm>
          </p:grpSpPr>
          <p:sp>
            <p:nvSpPr>
              <p:cNvPr id="31" name="Text Placeholder 4">
                <a:extLst>
                  <a:ext uri="{FF2B5EF4-FFF2-40B4-BE49-F238E27FC236}">
                    <a16:creationId xmlns:a16="http://schemas.microsoft.com/office/drawing/2014/main" id="{1A2E6ECD-0C1E-4D0B-9A8F-47C50F2424C9}"/>
                  </a:ext>
                </a:extLst>
              </p:cNvPr>
              <p:cNvSpPr txBox="1">
                <a:spLocks/>
              </p:cNvSpPr>
              <p:nvPr/>
            </p:nvSpPr>
            <p:spPr>
              <a:xfrm>
                <a:off x="8166361" y="1137788"/>
                <a:ext cx="2503139" cy="3047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Content moderation</a:t>
                </a:r>
              </a:p>
            </p:txBody>
          </p:sp>
          <p:sp>
            <p:nvSpPr>
              <p:cNvPr id="32" name="Text Placeholder 4">
                <a:extLst>
                  <a:ext uri="{FF2B5EF4-FFF2-40B4-BE49-F238E27FC236}">
                    <a16:creationId xmlns:a16="http://schemas.microsoft.com/office/drawing/2014/main" id="{1DA7252B-0675-4807-B0E6-F472FEF409E1}"/>
                  </a:ext>
                </a:extLst>
              </p:cNvPr>
              <p:cNvSpPr txBox="1">
                <a:spLocks/>
              </p:cNvSpPr>
              <p:nvPr/>
            </p:nvSpPr>
            <p:spPr>
              <a:xfrm>
                <a:off x="6970992" y="3790653"/>
                <a:ext cx="2136803" cy="237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Object detection</a:t>
                </a:r>
              </a:p>
            </p:txBody>
          </p:sp>
          <p:sp>
            <p:nvSpPr>
              <p:cNvPr id="33" name="Text Placeholder 4">
                <a:extLst>
                  <a:ext uri="{FF2B5EF4-FFF2-40B4-BE49-F238E27FC236}">
                    <a16:creationId xmlns:a16="http://schemas.microsoft.com/office/drawing/2014/main" id="{5A66A650-A2F9-4DF1-A48E-1A9891003F39}"/>
                  </a:ext>
                </a:extLst>
              </p:cNvPr>
              <p:cNvSpPr txBox="1">
                <a:spLocks/>
              </p:cNvSpPr>
              <p:nvPr/>
            </p:nvSpPr>
            <p:spPr>
              <a:xfrm>
                <a:off x="6860694" y="4097937"/>
                <a:ext cx="3702484" cy="94815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OCR handwriting </a:t>
                </a:r>
                <a:b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recognition</a:t>
                </a:r>
              </a:p>
            </p:txBody>
          </p:sp>
          <p:sp>
            <p:nvSpPr>
              <p:cNvPr id="34" name="Text Placeholder 4">
                <a:extLst>
                  <a:ext uri="{FF2B5EF4-FFF2-40B4-BE49-F238E27FC236}">
                    <a16:creationId xmlns:a16="http://schemas.microsoft.com/office/drawing/2014/main" id="{2B853A1A-B12D-4F9E-8310-DEB34E7163BD}"/>
                  </a:ext>
                </a:extLst>
              </p:cNvPr>
              <p:cNvSpPr txBox="1">
                <a:spLocks/>
              </p:cNvSpPr>
              <p:nvPr/>
            </p:nvSpPr>
            <p:spPr>
              <a:xfrm>
                <a:off x="5937985" y="4795362"/>
                <a:ext cx="1485982" cy="237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Video insights</a:t>
                </a:r>
              </a:p>
            </p:txBody>
          </p:sp>
          <p:sp>
            <p:nvSpPr>
              <p:cNvPr id="35" name="Text Placeholder 4">
                <a:extLst>
                  <a:ext uri="{FF2B5EF4-FFF2-40B4-BE49-F238E27FC236}">
                    <a16:creationId xmlns:a16="http://schemas.microsoft.com/office/drawing/2014/main" id="{3C77BF1B-3A05-4303-B8EF-D8BABA294800}"/>
                  </a:ext>
                </a:extLst>
              </p:cNvPr>
              <p:cNvSpPr txBox="1">
                <a:spLocks/>
              </p:cNvSpPr>
              <p:nvPr/>
            </p:nvSpPr>
            <p:spPr>
              <a:xfrm>
                <a:off x="6026239" y="1948636"/>
                <a:ext cx="5509849" cy="4893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9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image classification</a:t>
                </a:r>
              </a:p>
            </p:txBody>
          </p:sp>
          <p:sp>
            <p:nvSpPr>
              <p:cNvPr id="36" name="Text Placeholder 4">
                <a:extLst>
                  <a:ext uri="{FF2B5EF4-FFF2-40B4-BE49-F238E27FC236}">
                    <a16:creationId xmlns:a16="http://schemas.microsoft.com/office/drawing/2014/main" id="{9F07FE1D-0108-4AEC-B4FB-3D88F0273E5F}"/>
                  </a:ext>
                </a:extLst>
              </p:cNvPr>
              <p:cNvSpPr txBox="1">
                <a:spLocks/>
              </p:cNvSpPr>
              <p:nvPr/>
            </p:nvSpPr>
            <p:spPr>
              <a:xfrm>
                <a:off x="6011034" y="4562647"/>
                <a:ext cx="1380366" cy="1727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Emotion detection</a:t>
                </a:r>
              </a:p>
            </p:txBody>
          </p:sp>
          <p:sp>
            <p:nvSpPr>
              <p:cNvPr id="37" name="Text Placeholder 4">
                <a:extLst>
                  <a:ext uri="{FF2B5EF4-FFF2-40B4-BE49-F238E27FC236}">
                    <a16:creationId xmlns:a16="http://schemas.microsoft.com/office/drawing/2014/main" id="{3C924A60-D23B-4F67-807F-FD361C4B6694}"/>
                  </a:ext>
                </a:extLst>
              </p:cNvPr>
              <p:cNvSpPr txBox="1">
                <a:spLocks/>
              </p:cNvSpPr>
              <p:nvPr/>
            </p:nvSpPr>
            <p:spPr>
              <a:xfrm>
                <a:off x="5977766" y="5051699"/>
                <a:ext cx="2957228" cy="9481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Face identification</a:t>
                </a:r>
              </a:p>
            </p:txBody>
          </p:sp>
          <p:sp>
            <p:nvSpPr>
              <p:cNvPr id="39" name="Text Placeholder 4">
                <a:extLst>
                  <a:ext uri="{FF2B5EF4-FFF2-40B4-BE49-F238E27FC236}">
                    <a16:creationId xmlns:a16="http://schemas.microsoft.com/office/drawing/2014/main" id="{34977880-6A9A-4D52-8FFD-40F7373C31BB}"/>
                  </a:ext>
                </a:extLst>
              </p:cNvPr>
              <p:cNvSpPr txBox="1">
                <a:spLocks/>
              </p:cNvSpPr>
              <p:nvPr/>
            </p:nvSpPr>
            <p:spPr>
              <a:xfrm>
                <a:off x="8826692" y="3401515"/>
                <a:ext cx="2698558" cy="402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Image tagging</a:t>
                </a:r>
              </a:p>
            </p:txBody>
          </p:sp>
          <p:sp>
            <p:nvSpPr>
              <p:cNvPr id="45" name="Text Placeholder 4">
                <a:extLst>
                  <a:ext uri="{FF2B5EF4-FFF2-40B4-BE49-F238E27FC236}">
                    <a16:creationId xmlns:a16="http://schemas.microsoft.com/office/drawing/2014/main" id="{95BDFD6F-A9BA-43FF-8683-F49D40DD1882}"/>
                  </a:ext>
                </a:extLst>
              </p:cNvPr>
              <p:cNvSpPr txBox="1">
                <a:spLocks/>
              </p:cNvSpPr>
              <p:nvPr/>
            </p:nvSpPr>
            <p:spPr>
              <a:xfrm>
                <a:off x="6888416" y="5205621"/>
                <a:ext cx="1298240" cy="2014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speech</a:t>
                </a:r>
              </a:p>
            </p:txBody>
          </p:sp>
          <p:sp>
            <p:nvSpPr>
              <p:cNvPr id="51" name="Text Placeholder 4">
                <a:extLst>
                  <a:ext uri="{FF2B5EF4-FFF2-40B4-BE49-F238E27FC236}">
                    <a16:creationId xmlns:a16="http://schemas.microsoft.com/office/drawing/2014/main" id="{63EA480C-7C7F-4CAF-A5AE-CF73B7C310AE}"/>
                  </a:ext>
                </a:extLst>
              </p:cNvPr>
              <p:cNvSpPr txBox="1">
                <a:spLocks/>
              </p:cNvSpPr>
              <p:nvPr/>
            </p:nvSpPr>
            <p:spPr>
              <a:xfrm>
                <a:off x="9750463" y="4790019"/>
                <a:ext cx="1743037" cy="20317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translation</a:t>
                </a:r>
              </a:p>
            </p:txBody>
          </p:sp>
          <p:sp>
            <p:nvSpPr>
              <p:cNvPr id="60" name="Text Placeholder 4">
                <a:extLst>
                  <a:ext uri="{FF2B5EF4-FFF2-40B4-BE49-F238E27FC236}">
                    <a16:creationId xmlns:a16="http://schemas.microsoft.com/office/drawing/2014/main" id="{803F84FD-0987-4C84-B9A6-153A164D795D}"/>
                  </a:ext>
                </a:extLst>
              </p:cNvPr>
              <p:cNvSpPr txBox="1">
                <a:spLocks/>
              </p:cNvSpPr>
              <p:nvPr/>
            </p:nvSpPr>
            <p:spPr>
              <a:xfrm>
                <a:off x="5997732" y="3756315"/>
                <a:ext cx="1304768"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Custom </a:t>
                </a:r>
                <a:b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voice</a:t>
                </a:r>
              </a:p>
            </p:txBody>
          </p:sp>
          <p:sp>
            <p:nvSpPr>
              <p:cNvPr id="61" name="Text Placeholder 4">
                <a:extLst>
                  <a:ext uri="{FF2B5EF4-FFF2-40B4-BE49-F238E27FC236}">
                    <a16:creationId xmlns:a16="http://schemas.microsoft.com/office/drawing/2014/main" id="{31558A6B-49BF-4E49-B47F-A2A0F0151DC7}"/>
                  </a:ext>
                </a:extLst>
              </p:cNvPr>
              <p:cNvSpPr txBox="1">
                <a:spLocks/>
              </p:cNvSpPr>
              <p:nvPr/>
            </p:nvSpPr>
            <p:spPr>
              <a:xfrm>
                <a:off x="6013450" y="2504574"/>
                <a:ext cx="3072130" cy="3454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Speaker recognition</a:t>
                </a:r>
              </a:p>
            </p:txBody>
          </p:sp>
          <p:sp>
            <p:nvSpPr>
              <p:cNvPr id="62" name="Text Placeholder 4">
                <a:extLst>
                  <a:ext uri="{FF2B5EF4-FFF2-40B4-BE49-F238E27FC236}">
                    <a16:creationId xmlns:a16="http://schemas.microsoft.com/office/drawing/2014/main" id="{EA47B5D8-915A-4372-B2F3-A558557253EB}"/>
                  </a:ext>
                </a:extLst>
              </p:cNvPr>
              <p:cNvSpPr txBox="1">
                <a:spLocks/>
              </p:cNvSpPr>
              <p:nvPr/>
            </p:nvSpPr>
            <p:spPr>
              <a:xfrm>
                <a:off x="8656718" y="5649042"/>
                <a:ext cx="2880685" cy="3454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Speech transcription</a:t>
                </a:r>
              </a:p>
            </p:txBody>
          </p:sp>
          <p:sp>
            <p:nvSpPr>
              <p:cNvPr id="63" name="Text Placeholder 4">
                <a:extLst>
                  <a:ext uri="{FF2B5EF4-FFF2-40B4-BE49-F238E27FC236}">
                    <a16:creationId xmlns:a16="http://schemas.microsoft.com/office/drawing/2014/main" id="{0A465389-E133-44C3-AD95-D7A67A19BE75}"/>
                  </a:ext>
                </a:extLst>
              </p:cNvPr>
              <p:cNvSpPr txBox="1">
                <a:spLocks/>
              </p:cNvSpPr>
              <p:nvPr/>
            </p:nvSpPr>
            <p:spPr>
              <a:xfrm>
                <a:off x="6019799" y="1421825"/>
                <a:ext cx="4657596" cy="575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3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Speech translation</a:t>
                </a:r>
              </a:p>
            </p:txBody>
          </p:sp>
          <p:sp>
            <p:nvSpPr>
              <p:cNvPr id="65" name="Text Placeholder 4">
                <a:extLst>
                  <a:ext uri="{FF2B5EF4-FFF2-40B4-BE49-F238E27FC236}">
                    <a16:creationId xmlns:a16="http://schemas.microsoft.com/office/drawing/2014/main" id="{4C40CBFE-9E4B-44EB-BA4E-60E6827C8E98}"/>
                  </a:ext>
                </a:extLst>
              </p:cNvPr>
              <p:cNvSpPr txBox="1">
                <a:spLocks/>
              </p:cNvSpPr>
              <p:nvPr/>
            </p:nvSpPr>
            <p:spPr>
              <a:xfrm>
                <a:off x="8771996" y="674090"/>
                <a:ext cx="2797704" cy="402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400" b="1" i="0" u="none" strike="noStrike" kern="0" cap="none" spc="-17"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Text-to-speech</a:t>
                </a:r>
              </a:p>
            </p:txBody>
          </p:sp>
          <p:sp>
            <p:nvSpPr>
              <p:cNvPr id="66" name="Text Placeholder 4">
                <a:extLst>
                  <a:ext uri="{FF2B5EF4-FFF2-40B4-BE49-F238E27FC236}">
                    <a16:creationId xmlns:a16="http://schemas.microsoft.com/office/drawing/2014/main" id="{E57E3816-EFC6-407A-9DBA-11A665993160}"/>
                  </a:ext>
                </a:extLst>
              </p:cNvPr>
              <p:cNvSpPr txBox="1">
                <a:spLocks/>
              </p:cNvSpPr>
              <p:nvPr/>
            </p:nvSpPr>
            <p:spPr>
              <a:xfrm>
                <a:off x="7227207" y="5144403"/>
                <a:ext cx="4293378" cy="3216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9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Assisted text moderation</a:t>
                </a:r>
              </a:p>
            </p:txBody>
          </p:sp>
          <p:sp>
            <p:nvSpPr>
              <p:cNvPr id="67" name="Text Placeholder 4">
                <a:extLst>
                  <a:ext uri="{FF2B5EF4-FFF2-40B4-BE49-F238E27FC236}">
                    <a16:creationId xmlns:a16="http://schemas.microsoft.com/office/drawing/2014/main" id="{D21F812E-FC7E-409F-93F5-040C2C895B4E}"/>
                  </a:ext>
                </a:extLst>
              </p:cNvPr>
              <p:cNvSpPr txBox="1">
                <a:spLocks/>
              </p:cNvSpPr>
              <p:nvPr/>
            </p:nvSpPr>
            <p:spPr>
              <a:xfrm>
                <a:off x="5995344" y="706534"/>
                <a:ext cx="3281676"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Customized language </a:t>
                </a:r>
                <a:b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understanding</a:t>
                </a:r>
              </a:p>
            </p:txBody>
          </p:sp>
          <p:sp>
            <p:nvSpPr>
              <p:cNvPr id="68" name="Text Placeholder 4">
                <a:extLst>
                  <a:ext uri="{FF2B5EF4-FFF2-40B4-BE49-F238E27FC236}">
                    <a16:creationId xmlns:a16="http://schemas.microsoft.com/office/drawing/2014/main" id="{997C0438-AE89-47F5-9B87-ABC1F48F7566}"/>
                  </a:ext>
                </a:extLst>
              </p:cNvPr>
              <p:cNvSpPr txBox="1">
                <a:spLocks/>
              </p:cNvSpPr>
              <p:nvPr/>
            </p:nvSpPr>
            <p:spPr>
              <a:xfrm>
                <a:off x="5984855" y="2961254"/>
                <a:ext cx="3122939"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Sentiment analysis, </a:t>
                </a:r>
                <a:b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key phrase extraction</a:t>
                </a:r>
              </a:p>
            </p:txBody>
          </p:sp>
          <p:sp>
            <p:nvSpPr>
              <p:cNvPr id="69" name="Text Placeholder 4">
                <a:extLst>
                  <a:ext uri="{FF2B5EF4-FFF2-40B4-BE49-F238E27FC236}">
                    <a16:creationId xmlns:a16="http://schemas.microsoft.com/office/drawing/2014/main" id="{F02CDAE5-0517-43C2-A7DE-02DEB7307E9C}"/>
                  </a:ext>
                </a:extLst>
              </p:cNvPr>
              <p:cNvSpPr txBox="1">
                <a:spLocks/>
              </p:cNvSpPr>
              <p:nvPr/>
            </p:nvSpPr>
            <p:spPr>
              <a:xfrm>
                <a:off x="10090388" y="1194447"/>
                <a:ext cx="1426673"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1" i="0" u="none" strike="noStrike" kern="0" cap="none" spc="43"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Spell check</a:t>
                </a:r>
              </a:p>
            </p:txBody>
          </p:sp>
          <p:sp>
            <p:nvSpPr>
              <p:cNvPr id="71" name="Text Placeholder 4">
                <a:extLst>
                  <a:ext uri="{FF2B5EF4-FFF2-40B4-BE49-F238E27FC236}">
                    <a16:creationId xmlns:a16="http://schemas.microsoft.com/office/drawing/2014/main" id="{E1359CD9-71D7-4298-A3A2-91CABB32C29B}"/>
                  </a:ext>
                </a:extLst>
              </p:cNvPr>
              <p:cNvSpPr txBox="1">
                <a:spLocks/>
              </p:cNvSpPr>
              <p:nvPr/>
            </p:nvSpPr>
            <p:spPr>
              <a:xfrm>
                <a:off x="8647351" y="3834735"/>
                <a:ext cx="1998945" cy="237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Text translation</a:t>
                </a:r>
              </a:p>
            </p:txBody>
          </p:sp>
          <p:sp>
            <p:nvSpPr>
              <p:cNvPr id="73" name="Text Placeholder 4">
                <a:extLst>
                  <a:ext uri="{FF2B5EF4-FFF2-40B4-BE49-F238E27FC236}">
                    <a16:creationId xmlns:a16="http://schemas.microsoft.com/office/drawing/2014/main" id="{00D8327B-829B-4AA2-B261-89C2B3F170B5}"/>
                  </a:ext>
                </a:extLst>
              </p:cNvPr>
              <p:cNvSpPr txBox="1">
                <a:spLocks/>
              </p:cNvSpPr>
              <p:nvPr/>
            </p:nvSpPr>
            <p:spPr>
              <a:xfrm>
                <a:off x="9620248" y="3926068"/>
                <a:ext cx="1905295"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Intend </a:t>
                </a:r>
                <a:b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analysis</a:t>
                </a:r>
              </a:p>
            </p:txBody>
          </p:sp>
          <p:sp>
            <p:nvSpPr>
              <p:cNvPr id="74" name="Text Placeholder 4">
                <a:extLst>
                  <a:ext uri="{FF2B5EF4-FFF2-40B4-BE49-F238E27FC236}">
                    <a16:creationId xmlns:a16="http://schemas.microsoft.com/office/drawing/2014/main" id="{58A0EC3F-B29D-4678-A8AF-B57703E2B300}"/>
                  </a:ext>
                </a:extLst>
              </p:cNvPr>
              <p:cNvSpPr txBox="1">
                <a:spLocks/>
              </p:cNvSpPr>
              <p:nvPr/>
            </p:nvSpPr>
            <p:spPr>
              <a:xfrm>
                <a:off x="8432074" y="2441421"/>
                <a:ext cx="3115861" cy="84656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500" b="0" i="0" u="none" strike="noStrike" kern="0" cap="none" spc="85"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Entity linking </a:t>
                </a:r>
                <a:br>
                  <a:rPr kumimoji="0" lang="en-US" sz="25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5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&amp; augmentation</a:t>
                </a:r>
              </a:p>
            </p:txBody>
          </p:sp>
        </p:grpSp>
      </p:grpSp>
      <p:sp>
        <p:nvSpPr>
          <p:cNvPr id="78" name="Rectangle 77">
            <a:extLst>
              <a:ext uri="{FF2B5EF4-FFF2-40B4-BE49-F238E27FC236}">
                <a16:creationId xmlns:a16="http://schemas.microsoft.com/office/drawing/2014/main" id="{9B315C54-75B5-498C-9600-F0C3412B2DE6}"/>
              </a:ext>
            </a:extLst>
          </p:cNvPr>
          <p:cNvSpPr/>
          <p:nvPr/>
        </p:nvSpPr>
        <p:spPr bwMode="auto">
          <a:xfrm>
            <a:off x="7185025" y="1762785"/>
            <a:ext cx="3478213" cy="609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63" rtl="0" eaLnBrk="1" fontAlgn="base" latinLnBrk="0" hangingPunct="1">
              <a:lnSpc>
                <a:spcPct val="90000"/>
              </a:lnSpc>
              <a:spcBef>
                <a:spcPts val="1200"/>
              </a:spcBef>
              <a:spcAft>
                <a:spcPct val="0"/>
              </a:spcAft>
              <a:buClrTx/>
              <a:buSzTx/>
              <a:buFontTx/>
              <a:buNone/>
              <a:tabLst/>
              <a:defRPr/>
            </a:pPr>
            <a:r>
              <a:rPr kumimoji="0" lang="en-US" sz="4400" b="1" i="0" u="none" strike="noStrike" kern="1200" cap="none" spc="-50" normalizeH="0" baseline="0" noProof="0" dirty="0">
                <a:ln w="3175">
                  <a:noFill/>
                </a:ln>
                <a:solidFill>
                  <a:schemeClr val="bg1"/>
                </a:solidFill>
                <a:effectLst/>
                <a:uLnTx/>
                <a:uFillTx/>
                <a:latin typeface="Segoe UI Semibold"/>
                <a:ea typeface="+mn-ea"/>
                <a:cs typeface="Segoe UI" pitchFamily="34" charset="0"/>
              </a:rPr>
              <a:t>AI</a:t>
            </a:r>
          </a:p>
        </p:txBody>
      </p:sp>
      <p:grpSp>
        <p:nvGrpSpPr>
          <p:cNvPr id="7" name="Group 6">
            <a:extLst>
              <a:ext uri="{FF2B5EF4-FFF2-40B4-BE49-F238E27FC236}">
                <a16:creationId xmlns:a16="http://schemas.microsoft.com/office/drawing/2014/main" id="{BEEF4321-DC52-424C-9D52-6163573C6047}"/>
              </a:ext>
            </a:extLst>
          </p:cNvPr>
          <p:cNvGrpSpPr/>
          <p:nvPr/>
        </p:nvGrpSpPr>
        <p:grpSpPr>
          <a:xfrm>
            <a:off x="7175960" y="2979463"/>
            <a:ext cx="3252746" cy="2086725"/>
            <a:chOff x="7175960" y="2979463"/>
            <a:chExt cx="3252746" cy="2086725"/>
          </a:xfrm>
        </p:grpSpPr>
        <p:sp>
          <p:nvSpPr>
            <p:cNvPr id="79" name="Rectangle 78">
              <a:extLst>
                <a:ext uri="{FF2B5EF4-FFF2-40B4-BE49-F238E27FC236}">
                  <a16:creationId xmlns:a16="http://schemas.microsoft.com/office/drawing/2014/main" id="{5F3543B4-E00F-44F0-9762-F3CA8E27ECB2}"/>
                </a:ext>
              </a:extLst>
            </p:cNvPr>
            <p:cNvSpPr/>
            <p:nvPr/>
          </p:nvSpPr>
          <p:spPr bwMode="auto">
            <a:xfrm>
              <a:off x="7968343" y="2979463"/>
              <a:ext cx="2460363" cy="2086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ts val="3600"/>
                </a:spcBef>
                <a:spcAft>
                  <a:spcPct val="0"/>
                </a:spcAft>
                <a:buClrTx/>
                <a:buSzPct val="90000"/>
                <a:buFontTx/>
                <a:buNone/>
                <a:tabLst/>
                <a:defRPr/>
              </a:pPr>
              <a:r>
                <a:rPr kumimoji="0" lang="en-US" sz="2800" b="0" i="0" u="none" strike="noStrike" kern="0" cap="none" spc="0" normalizeH="0" baseline="0" noProof="0" dirty="0">
                  <a:ln>
                    <a:noFill/>
                  </a:ln>
                  <a:solidFill>
                    <a:schemeClr val="bg1"/>
                  </a:soli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3600"/>
                </a:spcBef>
                <a:spcAft>
                  <a:spcPct val="0"/>
                </a:spcAft>
                <a:buClrTx/>
                <a:buSzPct val="90000"/>
                <a:buFontTx/>
                <a:buNone/>
                <a:tabLst/>
                <a:defRPr/>
              </a:pPr>
              <a:r>
                <a:rPr kumimoji="0" lang="en-US" sz="2800" b="0" i="0" u="none" strike="noStrike" kern="0" cap="none" spc="0" normalizeH="0" baseline="0" noProof="0" dirty="0">
                  <a:ln>
                    <a:noFill/>
                  </a:ln>
                  <a:solidFill>
                    <a:schemeClr val="bg1"/>
                  </a:soli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3600"/>
                </a:spcBef>
                <a:spcAft>
                  <a:spcPct val="0"/>
                </a:spcAft>
                <a:buClrTx/>
                <a:buSzPct val="90000"/>
                <a:buFontTx/>
                <a:buNone/>
                <a:tabLst/>
                <a:defRPr/>
              </a:pPr>
              <a:r>
                <a:rPr kumimoji="0" lang="en-US" sz="2800" b="0" i="0" u="none" strike="noStrike" kern="0" cap="none" spc="0" normalizeH="0" baseline="0" noProof="0" dirty="0">
                  <a:ln>
                    <a:noFill/>
                  </a:ln>
                  <a:solidFill>
                    <a:schemeClr val="bg1"/>
                  </a:solidFill>
                  <a:effectLst/>
                  <a:uLnTx/>
                  <a:uFillTx/>
                  <a:latin typeface="Segoe UI Semibold"/>
                  <a:ea typeface="+mn-ea"/>
                  <a:cs typeface="Segoe UI Semilight" panose="020B0402040204020203" pitchFamily="34" charset="0"/>
                </a:rPr>
                <a:t>Language</a:t>
              </a:r>
            </a:p>
          </p:txBody>
        </p:sp>
        <p:sp>
          <p:nvSpPr>
            <p:cNvPr id="109" name="Eye" title="Icon of an eye">
              <a:extLst>
                <a:ext uri="{FF2B5EF4-FFF2-40B4-BE49-F238E27FC236}">
                  <a16:creationId xmlns:a16="http://schemas.microsoft.com/office/drawing/2014/main" id="{307B04A5-FE1C-4ED9-AF3C-F0C879A6BE36}"/>
                </a:ext>
              </a:extLst>
            </p:cNvPr>
            <p:cNvSpPr>
              <a:spLocks noChangeAspect="1" noEditPoints="1"/>
            </p:cNvSpPr>
            <p:nvPr/>
          </p:nvSpPr>
          <p:spPr bwMode="auto">
            <a:xfrm>
              <a:off x="7175960" y="3002835"/>
              <a:ext cx="547680" cy="3023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0" name="Characters_E8C1" title="Icon of the letter A and a letter in another language">
              <a:extLst>
                <a:ext uri="{FF2B5EF4-FFF2-40B4-BE49-F238E27FC236}">
                  <a16:creationId xmlns:a16="http://schemas.microsoft.com/office/drawing/2014/main" id="{F58E4F8F-E300-4056-BD37-2479DAD02CE7}"/>
                </a:ext>
              </a:extLst>
            </p:cNvPr>
            <p:cNvSpPr>
              <a:spLocks noChangeAspect="1" noEditPoints="1"/>
            </p:cNvSpPr>
            <p:nvPr/>
          </p:nvSpPr>
          <p:spPr bwMode="auto">
            <a:xfrm>
              <a:off x="7249791" y="4608453"/>
              <a:ext cx="429046" cy="44257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bg1"/>
            </a:solidFill>
            <a:ln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11" name="Microsoft_E720" title="Icon of a microphone">
              <a:extLst>
                <a:ext uri="{FF2B5EF4-FFF2-40B4-BE49-F238E27FC236}">
                  <a16:creationId xmlns:a16="http://schemas.microsoft.com/office/drawing/2014/main" id="{AAAA6A63-D14F-487A-B479-14D85C6B7987}"/>
                </a:ext>
              </a:extLst>
            </p:cNvPr>
            <p:cNvSpPr>
              <a:spLocks noChangeAspect="1" noEditPoints="1"/>
            </p:cNvSpPr>
            <p:nvPr/>
          </p:nvSpPr>
          <p:spPr bwMode="auto">
            <a:xfrm>
              <a:off x="7315753" y="3805230"/>
              <a:ext cx="268094" cy="402336"/>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Tree>
    <p:extLst>
      <p:ext uri="{BB962C8B-B14F-4D97-AF65-F5344CB8AC3E}">
        <p14:creationId xmlns:p14="http://schemas.microsoft.com/office/powerpoint/2010/main" val="1469782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3.125E-6 -1.11111E-6 L -0.00052 0.07107 " pathEditMode="relative" rAng="0" ptsTypes="AA">
                                      <p:cBhvr>
                                        <p:cTn id="9" dur="500" spd="-100000" fill="hold"/>
                                        <p:tgtEl>
                                          <p:spTgt spid="3"/>
                                        </p:tgtEl>
                                        <p:attrNameLst>
                                          <p:attrName>ppt_x</p:attrName>
                                          <p:attrName>ppt_y</p:attrName>
                                        </p:attrNameLst>
                                      </p:cBhvr>
                                      <p:rCtr x="-26" y="3542"/>
                                    </p:animMotion>
                                  </p:childTnLst>
                                </p:cTn>
                              </p:par>
                              <p:par>
                                <p:cTn id="10" presetID="10" presetClass="entr" presetSubtype="0" fill="hold" grpId="0" nodeType="withEffect">
                                  <p:stCondLst>
                                    <p:cond delay="10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63" presetClass="path" presetSubtype="0" decel="100000" fill="hold" grpId="1" nodeType="withEffect">
                                  <p:stCondLst>
                                    <p:cond delay="100"/>
                                  </p:stCondLst>
                                  <p:childTnLst>
                                    <p:animMotion origin="layout" path="M 3.125E-6 -1.11111E-6 L -0.00052 0.07107 " pathEditMode="relative" rAng="0" ptsTypes="AA">
                                      <p:cBhvr>
                                        <p:cTn id="14" dur="500" spd="-100000" fill="hold"/>
                                        <p:tgtEl>
                                          <p:spTgt spid="78"/>
                                        </p:tgtEl>
                                        <p:attrNameLst>
                                          <p:attrName>ppt_x</p:attrName>
                                          <p:attrName>ppt_y</p:attrName>
                                        </p:attrNameLst>
                                      </p:cBhvr>
                                      <p:rCtr x="-26" y="3542"/>
                                    </p:animMotion>
                                  </p:childTnLst>
                                </p:cTn>
                              </p:par>
                              <p:par>
                                <p:cTn id="15" presetID="10" presetClass="entr" presetSubtype="0"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63" presetClass="path" presetSubtype="0" decel="100000" fill="hold" nodeType="withEffect">
                                  <p:stCondLst>
                                    <p:cond delay="200"/>
                                  </p:stCondLst>
                                  <p:childTnLst>
                                    <p:animMotion origin="layout" path="M 3.125E-6 -1.11111E-6 L -0.00052 0.07107 " pathEditMode="relative" rAng="0" ptsTypes="AA">
                                      <p:cBhvr>
                                        <p:cTn id="19"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71973" y="3018324"/>
            <a:ext cx="1463040" cy="1463040"/>
            <a:chOff x="4835154" y="3508271"/>
            <a:chExt cx="658368" cy="658368"/>
          </a:xfrm>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331290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76" name="Rectangle: Rounded Corners 75">
            <a:extLst>
              <a:ext uri="{FF2B5EF4-FFF2-40B4-BE49-F238E27FC236}">
                <a16:creationId xmlns:a16="http://schemas.microsoft.com/office/drawing/2014/main" id="{875FC930-C363-45C2-A5F5-60A866C5CC42}"/>
              </a:ext>
            </a:extLst>
          </p:cNvPr>
          <p:cNvSpPr/>
          <p:nvPr/>
        </p:nvSpPr>
        <p:spPr bwMode="auto">
          <a:xfrm>
            <a:off x="-322802" y="3512285"/>
            <a:ext cx="12837604" cy="877455"/>
          </a:xfrm>
          <a:prstGeom prst="roundRect">
            <a:avLst>
              <a:gd name="adj" fmla="val 50000"/>
            </a:avLst>
          </a:prstGeom>
          <a:no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dirty="0">
                <a:ln>
                  <a:noFill/>
                </a:ln>
                <a:gradFill>
                  <a:gsLst>
                    <a:gs pos="58333">
                      <a:srgbClr val="FFFFFF">
                        <a:lumMod val="75000"/>
                      </a:srgbClr>
                    </a:gs>
                    <a:gs pos="41204">
                      <a:srgbClr val="FFFFFF">
                        <a:lumMod val="75000"/>
                      </a:srgbClr>
                    </a:gs>
                  </a:gsLst>
                  <a:lin ang="5400000" scaled="1"/>
                </a:gradFill>
                <a:effectLst/>
                <a:uLnTx/>
                <a:uFillTx/>
                <a:latin typeface="Segoe UI Semibold"/>
                <a:ea typeface="+mn-ea"/>
                <a:cs typeface="+mn-cs"/>
              </a:rPr>
              <a:t>Machine learning</a:t>
            </a:r>
          </a:p>
        </p:txBody>
      </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dirty="0">
                <a:ln>
                  <a:noFill/>
                </a:ln>
                <a:gradFill>
                  <a:gsLst>
                    <a:gs pos="58333">
                      <a:srgbClr val="FFFFFF">
                        <a:lumMod val="75000"/>
                      </a:srgbClr>
                    </a:gs>
                    <a:gs pos="41204">
                      <a:srgbClr val="FFFFFF">
                        <a:lumMod val="75000"/>
                      </a:srgbClr>
                    </a:gs>
                  </a:gsLst>
                  <a:lin ang="5400000" scaled="1"/>
                </a:gradFill>
                <a:effectLst/>
                <a:uLnTx/>
                <a:uFillTx/>
                <a:latin typeface="Segoe UI Semibold"/>
                <a:ea typeface="+mn-ea"/>
                <a:cs typeface="+mn-cs"/>
              </a:rPr>
              <a:t>Knowledge mining</a:t>
            </a:r>
          </a:p>
        </p:txBody>
      </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lang="en-US" sz="1000" dirty="0">
                <a:gradFill>
                  <a:gsLst>
                    <a:gs pos="16216">
                      <a:srgbClr val="FFFFFF">
                        <a:lumMod val="75000"/>
                      </a:srgbClr>
                    </a:gs>
                    <a:gs pos="50000">
                      <a:srgbClr val="FFFFFF">
                        <a:lumMod val="75000"/>
                      </a:srgbClr>
                    </a:gs>
                  </a:gsLst>
                  <a:lin ang="5400000" scaled="0"/>
                </a:gradFill>
                <a:latin typeface="Segoe UI"/>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Cognitive Services</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4987462"/>
            <a:ext cx="237744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Search</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498746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grpSp>
        <p:nvGrpSpPr>
          <p:cNvPr id="45" name="Group 44">
            <a:extLst>
              <a:ext uri="{FF2B5EF4-FFF2-40B4-BE49-F238E27FC236}">
                <a16:creationId xmlns:a16="http://schemas.microsoft.com/office/drawing/2014/main" id="{63C260D4-3155-4875-8875-A61FB87F2A4C}"/>
              </a:ext>
            </a:extLst>
          </p:cNvPr>
          <p:cNvGrpSpPr>
            <a:grpSpLocks noChangeAspect="1"/>
          </p:cNvGrpSpPr>
          <p:nvPr/>
        </p:nvGrpSpPr>
        <p:grpSpPr>
          <a:xfrm>
            <a:off x="8863497" y="3420660"/>
            <a:ext cx="1060704" cy="1060704"/>
            <a:chOff x="4835154" y="4377083"/>
            <a:chExt cx="658368" cy="658368"/>
          </a:xfrm>
        </p:grpSpPr>
        <p:sp>
          <p:nvSpPr>
            <p:cNvPr id="46" name="Oval 45">
              <a:extLst>
                <a:ext uri="{FF2B5EF4-FFF2-40B4-BE49-F238E27FC236}">
                  <a16:creationId xmlns:a16="http://schemas.microsoft.com/office/drawing/2014/main" id="{7E300F52-A626-4BA5-BBB0-4384ED8B35AB}"/>
                </a:ext>
              </a:extLst>
            </p:cNvPr>
            <p:cNvSpPr>
              <a:spLocks noChangeAspect="1"/>
            </p:cNvSpPr>
            <p:nvPr/>
          </p:nvSpPr>
          <p:spPr bwMode="auto">
            <a:xfrm>
              <a:off x="4835154" y="4377083"/>
              <a:ext cx="658368" cy="65836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47" name="Data &amp; AI" title="Icon of several circles connected to eachother by lines">
              <a:extLst>
                <a:ext uri="{FF2B5EF4-FFF2-40B4-BE49-F238E27FC236}">
                  <a16:creationId xmlns:a16="http://schemas.microsoft.com/office/drawing/2014/main" id="{696F7762-7963-419D-BD35-E1D01F90B74C}"/>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lumMod val="75000"/>
                </a:schemeClr>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F75EBA5E-42F7-4068-B3DA-2ACAA5951D04}"/>
              </a:ext>
            </a:extLst>
          </p:cNvPr>
          <p:cNvGrpSpPr>
            <a:grpSpLocks noChangeAspect="1"/>
          </p:cNvGrpSpPr>
          <p:nvPr/>
        </p:nvGrpSpPr>
        <p:grpSpPr>
          <a:xfrm>
            <a:off x="2076450" y="3018324"/>
            <a:ext cx="1463040" cy="1463040"/>
            <a:chOff x="4835154" y="2639459"/>
            <a:chExt cx="658368" cy="658368"/>
          </a:xfrm>
        </p:grpSpPr>
        <p:sp>
          <p:nvSpPr>
            <p:cNvPr id="71" name="Oval 70">
              <a:extLst>
                <a:ext uri="{FF2B5EF4-FFF2-40B4-BE49-F238E27FC236}">
                  <a16:creationId xmlns:a16="http://schemas.microsoft.com/office/drawing/2014/main" id="{F2EABDAC-B56D-4BF0-9600-44BD4001BC51}"/>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72" name="Graphic 71">
              <a:extLst>
                <a:ext uri="{FF2B5EF4-FFF2-40B4-BE49-F238E27FC236}">
                  <a16:creationId xmlns:a16="http://schemas.microsoft.com/office/drawing/2014/main" id="{12798653-56D6-4EE4-B209-18993CD2D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73" name="Group 72">
            <a:extLst>
              <a:ext uri="{FF2B5EF4-FFF2-40B4-BE49-F238E27FC236}">
                <a16:creationId xmlns:a16="http://schemas.microsoft.com/office/drawing/2014/main" id="{33746BB6-5944-4E11-A3C8-341F4CFE4D68}"/>
              </a:ext>
            </a:extLst>
          </p:cNvPr>
          <p:cNvGrpSpPr>
            <a:grpSpLocks noChangeAspect="1"/>
          </p:cNvGrpSpPr>
          <p:nvPr/>
        </p:nvGrpSpPr>
        <p:grpSpPr>
          <a:xfrm>
            <a:off x="5573141" y="3420660"/>
            <a:ext cx="1060704" cy="1060704"/>
            <a:chOff x="4835154" y="3508271"/>
            <a:chExt cx="658368" cy="658368"/>
          </a:xfrm>
        </p:grpSpPr>
        <p:sp>
          <p:nvSpPr>
            <p:cNvPr id="74" name="Oval 73">
              <a:extLst>
                <a:ext uri="{FF2B5EF4-FFF2-40B4-BE49-F238E27FC236}">
                  <a16:creationId xmlns:a16="http://schemas.microsoft.com/office/drawing/2014/main" id="{791F1B33-43CE-4A81-9495-5B207953A096}"/>
                </a:ext>
              </a:extLst>
            </p:cNvPr>
            <p:cNvSpPr>
              <a:spLocks noChangeAspect="1"/>
            </p:cNvSpPr>
            <p:nvPr/>
          </p:nvSpPr>
          <p:spPr bwMode="auto">
            <a:xfrm>
              <a:off x="4835154" y="3508271"/>
              <a:ext cx="658368" cy="65836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75" name="Graphic 74">
              <a:extLst>
                <a:ext uri="{FF2B5EF4-FFF2-40B4-BE49-F238E27FC236}">
                  <a16:creationId xmlns:a16="http://schemas.microsoft.com/office/drawing/2014/main" id="{AAED99BD-325F-4638-87B8-F22CD72DF1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spTree>
    <p:extLst>
      <p:ext uri="{BB962C8B-B14F-4D97-AF65-F5344CB8AC3E}">
        <p14:creationId xmlns:p14="http://schemas.microsoft.com/office/powerpoint/2010/main" val="874014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44E8A-EE6B-405F-8DE8-3B8D7329580A}"/>
              </a:ext>
            </a:extLst>
          </p:cNvPr>
          <p:cNvSpPr>
            <a:spLocks noGrp="1"/>
          </p:cNvSpPr>
          <p:nvPr>
            <p:ph type="title"/>
          </p:nvPr>
        </p:nvSpPr>
        <p:spPr>
          <a:xfrm>
            <a:off x="588263" y="457200"/>
            <a:ext cx="8307880" cy="553998"/>
          </a:xfrm>
        </p:spPr>
        <p:txBody>
          <a:bodyPr/>
          <a:lstStyle/>
          <a:p>
            <a:r>
              <a:rPr lang="en-US" dirty="0">
                <a:solidFill>
                  <a:schemeClr val="bg1"/>
                </a:solidFill>
              </a:rPr>
              <a:t>Building AI apps &amp; agents</a:t>
            </a:r>
          </a:p>
        </p:txBody>
      </p:sp>
      <p:sp>
        <p:nvSpPr>
          <p:cNvPr id="79" name="Title 1">
            <a:extLst>
              <a:ext uri="{FF2B5EF4-FFF2-40B4-BE49-F238E27FC236}">
                <a16:creationId xmlns:a16="http://schemas.microsoft.com/office/drawing/2014/main" id="{6EADB9B4-570B-4611-BED9-BD6FD5BABB9E}"/>
              </a:ext>
            </a:extLst>
          </p:cNvPr>
          <p:cNvSpPr txBox="1">
            <a:spLocks/>
          </p:cNvSpPr>
          <p:nvPr/>
        </p:nvSpPr>
        <p:spPr>
          <a:xfrm>
            <a:off x="587375" y="-119420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81" name="plus" title="Icon of a plus sign">
            <a:extLst>
              <a:ext uri="{FF2B5EF4-FFF2-40B4-BE49-F238E27FC236}">
                <a16:creationId xmlns:a16="http://schemas.microsoft.com/office/drawing/2014/main" id="{EDEC61C4-4EF8-4EC7-9EC1-60563090B4DF}"/>
              </a:ext>
            </a:extLst>
          </p:cNvPr>
          <p:cNvSpPr>
            <a:spLocks noChangeAspect="1" noEditPoints="1"/>
          </p:cNvSpPr>
          <p:nvPr/>
        </p:nvSpPr>
        <p:spPr bwMode="auto">
          <a:xfrm>
            <a:off x="7267843" y="3897986"/>
            <a:ext cx="486827" cy="486827"/>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solidFill>
            <a:schemeClr val="bg1"/>
          </a:solidFill>
          <a:ln w="254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0943A91-11E4-49D0-9515-1D11F2FE109A}"/>
              </a:ext>
            </a:extLst>
          </p:cNvPr>
          <p:cNvGrpSpPr/>
          <p:nvPr/>
        </p:nvGrpSpPr>
        <p:grpSpPr>
          <a:xfrm>
            <a:off x="8127999" y="2013761"/>
            <a:ext cx="3474720" cy="4255277"/>
            <a:chOff x="8127999" y="2013761"/>
            <a:chExt cx="3474720" cy="4255277"/>
          </a:xfrm>
        </p:grpSpPr>
        <p:sp>
          <p:nvSpPr>
            <p:cNvPr id="82" name="Rectangle 81">
              <a:extLst>
                <a:ext uri="{FF2B5EF4-FFF2-40B4-BE49-F238E27FC236}">
                  <a16:creationId xmlns:a16="http://schemas.microsoft.com/office/drawing/2014/main" id="{451DD154-9219-4BE0-82C8-ABC667DBE7AB}"/>
                </a:ext>
              </a:extLst>
            </p:cNvPr>
            <p:cNvSpPr/>
            <p:nvPr/>
          </p:nvSpPr>
          <p:spPr bwMode="auto">
            <a:xfrm>
              <a:off x="8127999" y="2013761"/>
              <a:ext cx="3474720" cy="4255277"/>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11" name="Rectangle 10">
              <a:extLst>
                <a:ext uri="{FF2B5EF4-FFF2-40B4-BE49-F238E27FC236}">
                  <a16:creationId xmlns:a16="http://schemas.microsoft.com/office/drawing/2014/main" id="{E4995A9B-8141-47DC-A726-CE0C935546F4}"/>
                </a:ext>
              </a:extLst>
            </p:cNvPr>
            <p:cNvSpPr/>
            <p:nvPr/>
          </p:nvSpPr>
          <p:spPr bwMode="auto">
            <a:xfrm>
              <a:off x="9166839" y="2366710"/>
              <a:ext cx="2407305" cy="712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0000"/>
                </a:lnSpc>
                <a:spcBef>
                  <a:spcPts val="4200"/>
                </a:spcBef>
                <a:spcAft>
                  <a:spcPct val="0"/>
                </a:spcAft>
                <a:buClrTx/>
                <a:buSzPct val="90000"/>
                <a:buFontTx/>
                <a:buNone/>
                <a:tabLst/>
                <a:defRPr/>
              </a:pPr>
              <a:r>
                <a:rPr kumimoji="0" lang="en-US" sz="2400" b="0" i="0" u="none" strike="noStrike" kern="0" cap="none" spc="0" normalizeH="0" baseline="0" noProof="0" dirty="0">
                  <a:ln>
                    <a:noFill/>
                  </a:ln>
                  <a:gradFill>
                    <a:gsLst>
                      <a:gs pos="2703">
                        <a:srgbClr val="1A1A1A"/>
                      </a:gs>
                      <a:gs pos="16216">
                        <a:srgbClr val="1A1A1A"/>
                      </a:gs>
                    </a:gsLst>
                    <a:lin ang="5400000" scaled="0"/>
                  </a:gradFill>
                  <a:effectLst/>
                  <a:uLnTx/>
                  <a:uFillTx/>
                  <a:latin typeface="Segoe UI Semibold"/>
                  <a:ea typeface="+mn-ea"/>
                  <a:cs typeface="Segoe UI Semilight" panose="020B0402040204020203" pitchFamily="34" charset="0"/>
                </a:rPr>
                <a:t>Vision</a:t>
              </a:r>
            </a:p>
          </p:txBody>
        </p:sp>
        <p:cxnSp>
          <p:nvCxnSpPr>
            <p:cNvPr id="83" name="Straight Connector 82">
              <a:extLst>
                <a:ext uri="{FF2B5EF4-FFF2-40B4-BE49-F238E27FC236}">
                  <a16:creationId xmlns:a16="http://schemas.microsoft.com/office/drawing/2014/main" id="{C7553214-0B7F-4308-9016-2945B6858526}"/>
                </a:ext>
              </a:extLst>
            </p:cNvPr>
            <p:cNvCxnSpPr/>
            <p:nvPr/>
          </p:nvCxnSpPr>
          <p:spPr>
            <a:xfrm>
              <a:off x="8127999" y="3432187"/>
              <a:ext cx="347472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59EBB5C-A6D5-4A1C-BB96-681B54C227F9}"/>
                </a:ext>
              </a:extLst>
            </p:cNvPr>
            <p:cNvCxnSpPr/>
            <p:nvPr/>
          </p:nvCxnSpPr>
          <p:spPr>
            <a:xfrm>
              <a:off x="8127999" y="4850613"/>
              <a:ext cx="347472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BC8A6EFD-DF27-45BF-B57A-414BE1D99323}"/>
                </a:ext>
              </a:extLst>
            </p:cNvPr>
            <p:cNvSpPr/>
            <p:nvPr/>
          </p:nvSpPr>
          <p:spPr bwMode="auto">
            <a:xfrm>
              <a:off x="9166839" y="5203562"/>
              <a:ext cx="2407305" cy="712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0000"/>
                </a:lnSpc>
                <a:spcBef>
                  <a:spcPts val="4200"/>
                </a:spcBef>
                <a:spcAft>
                  <a:spcPct val="0"/>
                </a:spcAft>
                <a:buClrTx/>
                <a:buSzPct val="90000"/>
                <a:buFontTx/>
                <a:buNone/>
                <a:tabLst/>
                <a:defRPr/>
              </a:pPr>
              <a:r>
                <a:rPr kumimoji="0" lang="en-US" sz="2400" b="0" i="0" u="none" strike="noStrike" kern="0" cap="none" spc="0" normalizeH="0" baseline="0" noProof="0" dirty="0">
                  <a:ln>
                    <a:noFill/>
                  </a:ln>
                  <a:gradFill>
                    <a:gsLst>
                      <a:gs pos="2703">
                        <a:srgbClr val="1A1A1A"/>
                      </a:gs>
                      <a:gs pos="16216">
                        <a:srgbClr val="1A1A1A"/>
                      </a:gs>
                    </a:gsLst>
                    <a:lin ang="5400000" scaled="0"/>
                  </a:gradFill>
                  <a:effectLst/>
                  <a:uLnTx/>
                  <a:uFillTx/>
                  <a:latin typeface="Segoe UI Semibold"/>
                  <a:ea typeface="+mn-ea"/>
                  <a:cs typeface="Segoe UI Semilight" panose="020B0402040204020203" pitchFamily="34" charset="0"/>
                </a:rPr>
                <a:t>Language</a:t>
              </a:r>
            </a:p>
          </p:txBody>
        </p:sp>
        <p:sp>
          <p:nvSpPr>
            <p:cNvPr id="89" name="Rectangle 88">
              <a:extLst>
                <a:ext uri="{FF2B5EF4-FFF2-40B4-BE49-F238E27FC236}">
                  <a16:creationId xmlns:a16="http://schemas.microsoft.com/office/drawing/2014/main" id="{57D385CB-1EC2-4914-9702-A3E1605CD20F}"/>
                </a:ext>
              </a:extLst>
            </p:cNvPr>
            <p:cNvSpPr/>
            <p:nvPr/>
          </p:nvSpPr>
          <p:spPr bwMode="auto">
            <a:xfrm>
              <a:off x="9166839" y="3785136"/>
              <a:ext cx="2407305" cy="712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0000"/>
                </a:lnSpc>
                <a:spcBef>
                  <a:spcPts val="4200"/>
                </a:spcBef>
                <a:spcAft>
                  <a:spcPct val="0"/>
                </a:spcAft>
                <a:buClrTx/>
                <a:buSzPct val="90000"/>
                <a:buFontTx/>
                <a:buNone/>
                <a:tabLst/>
                <a:defRPr/>
              </a:pPr>
              <a:r>
                <a:rPr kumimoji="0" lang="en-US" sz="2400" b="0" i="0" u="none" strike="noStrike" kern="0" cap="none" spc="0" normalizeH="0" baseline="0" noProof="0" dirty="0">
                  <a:ln>
                    <a:noFill/>
                  </a:ln>
                  <a:gradFill>
                    <a:gsLst>
                      <a:gs pos="2703">
                        <a:srgbClr val="1A1A1A"/>
                      </a:gs>
                      <a:gs pos="16216">
                        <a:srgbClr val="1A1A1A"/>
                      </a:gs>
                    </a:gsLst>
                    <a:lin ang="5400000" scaled="0"/>
                  </a:gradFill>
                  <a:effectLst/>
                  <a:uLnTx/>
                  <a:uFillTx/>
                  <a:latin typeface="Segoe UI Semibold"/>
                  <a:ea typeface="+mn-ea"/>
                  <a:cs typeface="Segoe UI Semilight" panose="020B0402040204020203" pitchFamily="34" charset="0"/>
                </a:rPr>
                <a:t>Speech</a:t>
              </a:r>
            </a:p>
          </p:txBody>
        </p:sp>
        <p:sp>
          <p:nvSpPr>
            <p:cNvPr id="92" name="Eye" title="Icon of an eye">
              <a:extLst>
                <a:ext uri="{FF2B5EF4-FFF2-40B4-BE49-F238E27FC236}">
                  <a16:creationId xmlns:a16="http://schemas.microsoft.com/office/drawing/2014/main" id="{E6C7E43C-E82C-4A26-8DA0-2511C60F132D}"/>
                </a:ext>
              </a:extLst>
            </p:cNvPr>
            <p:cNvSpPr>
              <a:spLocks noChangeAspect="1" noEditPoints="1"/>
            </p:cNvSpPr>
            <p:nvPr/>
          </p:nvSpPr>
          <p:spPr bwMode="auto">
            <a:xfrm>
              <a:off x="8705488" y="2571780"/>
              <a:ext cx="547680" cy="3023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Characters_E8C1" title="Icon of the letter A and a letter in another language">
              <a:extLst>
                <a:ext uri="{FF2B5EF4-FFF2-40B4-BE49-F238E27FC236}">
                  <a16:creationId xmlns:a16="http://schemas.microsoft.com/office/drawing/2014/main" id="{376DBD7D-FEC3-4030-8059-A89B5E4ED177}"/>
                </a:ext>
              </a:extLst>
            </p:cNvPr>
            <p:cNvSpPr>
              <a:spLocks noChangeAspect="1" noEditPoints="1"/>
            </p:cNvSpPr>
            <p:nvPr/>
          </p:nvSpPr>
          <p:spPr bwMode="auto">
            <a:xfrm>
              <a:off x="8764805" y="5338540"/>
              <a:ext cx="429046" cy="44257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1"/>
            </a:solidFill>
            <a:ln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4" name="Microsoft_E720" title="Icon of a microphone">
              <a:extLst>
                <a:ext uri="{FF2B5EF4-FFF2-40B4-BE49-F238E27FC236}">
                  <a16:creationId xmlns:a16="http://schemas.microsoft.com/office/drawing/2014/main" id="{855A863C-59E9-47B8-B996-84D763F2ABE2}"/>
                </a:ext>
              </a:extLst>
            </p:cNvPr>
            <p:cNvSpPr>
              <a:spLocks noChangeAspect="1" noEditPoints="1"/>
            </p:cNvSpPr>
            <p:nvPr/>
          </p:nvSpPr>
          <p:spPr bwMode="auto">
            <a:xfrm>
              <a:off x="8845281" y="3940231"/>
              <a:ext cx="268094" cy="402336"/>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6" name="Rectangle 95">
            <a:extLst>
              <a:ext uri="{FF2B5EF4-FFF2-40B4-BE49-F238E27FC236}">
                <a16:creationId xmlns:a16="http://schemas.microsoft.com/office/drawing/2014/main" id="{1AD4B3B8-78F1-49E5-B51A-92A2E7AE9678}"/>
              </a:ext>
            </a:extLst>
          </p:cNvPr>
          <p:cNvSpPr/>
          <p:nvPr/>
        </p:nvSpPr>
        <p:spPr bwMode="auto">
          <a:xfrm>
            <a:off x="1619250" y="7353393"/>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Services</a:t>
            </a:r>
          </a:p>
        </p:txBody>
      </p:sp>
      <p:sp>
        <p:nvSpPr>
          <p:cNvPr id="97" name="Rectangle 96">
            <a:extLst>
              <a:ext uri="{FF2B5EF4-FFF2-40B4-BE49-F238E27FC236}">
                <a16:creationId xmlns:a16="http://schemas.microsoft.com/office/drawing/2014/main" id="{86F3BC67-D260-4CA7-83DF-76ADF580336F}"/>
              </a:ext>
            </a:extLst>
          </p:cNvPr>
          <p:cNvSpPr/>
          <p:nvPr/>
        </p:nvSpPr>
        <p:spPr bwMode="auto">
          <a:xfrm>
            <a:off x="4914773" y="7300053"/>
            <a:ext cx="237744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Search</a:t>
            </a:r>
          </a:p>
        </p:txBody>
      </p:sp>
      <p:sp>
        <p:nvSpPr>
          <p:cNvPr id="98" name="Rectangle 97">
            <a:extLst>
              <a:ext uri="{FF2B5EF4-FFF2-40B4-BE49-F238E27FC236}">
                <a16:creationId xmlns:a16="http://schemas.microsoft.com/office/drawing/2014/main" id="{7BB0515C-4A0A-4D60-9245-943C36CCB470}"/>
              </a:ext>
            </a:extLst>
          </p:cNvPr>
          <p:cNvSpPr/>
          <p:nvPr/>
        </p:nvSpPr>
        <p:spPr bwMode="auto">
          <a:xfrm>
            <a:off x="8205129" y="7300053"/>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grpSp>
        <p:nvGrpSpPr>
          <p:cNvPr id="3" name="Group 2">
            <a:extLst>
              <a:ext uri="{FF2B5EF4-FFF2-40B4-BE49-F238E27FC236}">
                <a16:creationId xmlns:a16="http://schemas.microsoft.com/office/drawing/2014/main" id="{5943D6DE-2AF6-4193-8C3E-4FA5F1B983C6}"/>
              </a:ext>
            </a:extLst>
          </p:cNvPr>
          <p:cNvGrpSpPr/>
          <p:nvPr/>
        </p:nvGrpSpPr>
        <p:grpSpPr>
          <a:xfrm>
            <a:off x="587374" y="2013761"/>
            <a:ext cx="6307139" cy="4255277"/>
            <a:chOff x="587374" y="7093761"/>
            <a:chExt cx="6307139" cy="4255277"/>
          </a:xfrm>
        </p:grpSpPr>
        <p:sp>
          <p:nvSpPr>
            <p:cNvPr id="66" name="Rectangle 65">
              <a:extLst>
                <a:ext uri="{FF2B5EF4-FFF2-40B4-BE49-F238E27FC236}">
                  <a16:creationId xmlns:a16="http://schemas.microsoft.com/office/drawing/2014/main" id="{AF0702A8-E60F-42F8-960A-F8192E95E03E}"/>
                </a:ext>
              </a:extLst>
            </p:cNvPr>
            <p:cNvSpPr/>
            <p:nvPr/>
          </p:nvSpPr>
          <p:spPr bwMode="auto">
            <a:xfrm>
              <a:off x="587374" y="7093761"/>
              <a:ext cx="6307139" cy="4255277"/>
            </a:xfrm>
            <a:prstGeom prst="rect">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CDC6F188-49F3-4FFA-BC0A-876B31E54203}"/>
                </a:ext>
              </a:extLst>
            </p:cNvPr>
            <p:cNvGrpSpPr/>
            <p:nvPr/>
          </p:nvGrpSpPr>
          <p:grpSpPr>
            <a:xfrm>
              <a:off x="1391639" y="7891413"/>
              <a:ext cx="4698608" cy="1982094"/>
              <a:chOff x="1985746" y="2554941"/>
              <a:chExt cx="4698608" cy="1982094"/>
            </a:xfrm>
          </p:grpSpPr>
          <p:grpSp>
            <p:nvGrpSpPr>
              <p:cNvPr id="69" name="Group 4">
                <a:extLst>
                  <a:ext uri="{FF2B5EF4-FFF2-40B4-BE49-F238E27FC236}">
                    <a16:creationId xmlns:a16="http://schemas.microsoft.com/office/drawing/2014/main" id="{83C31EC3-DA1D-4C8C-ACBE-331809BCB470}"/>
                  </a:ext>
                </a:extLst>
              </p:cNvPr>
              <p:cNvGrpSpPr>
                <a:grpSpLocks noChangeAspect="1"/>
              </p:cNvGrpSpPr>
              <p:nvPr/>
            </p:nvGrpSpPr>
            <p:grpSpPr bwMode="auto">
              <a:xfrm>
                <a:off x="1985746" y="2554941"/>
                <a:ext cx="2790895" cy="1982094"/>
                <a:chOff x="3794" y="2083"/>
                <a:chExt cx="245" cy="174"/>
              </a:xfrm>
            </p:grpSpPr>
            <p:sp>
              <p:nvSpPr>
                <p:cNvPr id="121" name="Rectangle 120">
                  <a:extLst>
                    <a:ext uri="{FF2B5EF4-FFF2-40B4-BE49-F238E27FC236}">
                      <a16:creationId xmlns:a16="http://schemas.microsoft.com/office/drawing/2014/main" id="{83161F9B-1EAD-423F-B45D-56CDB61F7E02}"/>
                    </a:ext>
                  </a:extLst>
                </p:cNvPr>
                <p:cNvSpPr>
                  <a:spLocks noChangeArrowheads="1"/>
                </p:cNvSpPr>
                <p:nvPr/>
              </p:nvSpPr>
              <p:spPr bwMode="auto">
                <a:xfrm>
                  <a:off x="3794" y="2083"/>
                  <a:ext cx="245" cy="138"/>
                </a:xfrm>
                <a:prstGeom prst="rect">
                  <a:avLst/>
                </a:pr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2" name="Line 7">
                  <a:extLst>
                    <a:ext uri="{FF2B5EF4-FFF2-40B4-BE49-F238E27FC236}">
                      <a16:creationId xmlns:a16="http://schemas.microsoft.com/office/drawing/2014/main" id="{5E29DB41-EAF6-43D0-A764-CF489E7FCF75}"/>
                    </a:ext>
                  </a:extLst>
                </p:cNvPr>
                <p:cNvSpPr>
                  <a:spLocks noChangeShapeType="1"/>
                </p:cNvSpPr>
                <p:nvPr/>
              </p:nvSpPr>
              <p:spPr bwMode="auto">
                <a:xfrm>
                  <a:off x="3916" y="2221"/>
                  <a:ext cx="0" cy="36"/>
                </a:xfrm>
                <a:prstGeom prst="line">
                  <a:avLst/>
                </a:pr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3" name="Line 8">
                  <a:extLst>
                    <a:ext uri="{FF2B5EF4-FFF2-40B4-BE49-F238E27FC236}">
                      <a16:creationId xmlns:a16="http://schemas.microsoft.com/office/drawing/2014/main" id="{D29300BE-E498-4689-8FCE-50778377B49F}"/>
                    </a:ext>
                  </a:extLst>
                </p:cNvPr>
                <p:cNvSpPr>
                  <a:spLocks noChangeShapeType="1"/>
                </p:cNvSpPr>
                <p:nvPr/>
              </p:nvSpPr>
              <p:spPr bwMode="auto">
                <a:xfrm>
                  <a:off x="3874" y="2257"/>
                  <a:ext cx="86" cy="0"/>
                </a:xfrm>
                <a:prstGeom prst="line">
                  <a:avLst/>
                </a:pr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84" name="Group 83">
                <a:extLst>
                  <a:ext uri="{FF2B5EF4-FFF2-40B4-BE49-F238E27FC236}">
                    <a16:creationId xmlns:a16="http://schemas.microsoft.com/office/drawing/2014/main" id="{80428147-6D42-4B41-B170-81760911B95E}"/>
                  </a:ext>
                </a:extLst>
              </p:cNvPr>
              <p:cNvGrpSpPr/>
              <p:nvPr/>
            </p:nvGrpSpPr>
            <p:grpSpPr>
              <a:xfrm>
                <a:off x="2675837" y="2804116"/>
                <a:ext cx="1410714" cy="1071160"/>
                <a:chOff x="1795270" y="2978929"/>
                <a:chExt cx="1292874" cy="981684"/>
              </a:xfrm>
            </p:grpSpPr>
            <p:grpSp>
              <p:nvGrpSpPr>
                <p:cNvPr id="110" name="Group 109">
                  <a:extLst>
                    <a:ext uri="{FF2B5EF4-FFF2-40B4-BE49-F238E27FC236}">
                      <a16:creationId xmlns:a16="http://schemas.microsoft.com/office/drawing/2014/main" id="{D18BE6C8-2535-4315-AC54-84F39E26EC17}"/>
                    </a:ext>
                  </a:extLst>
                </p:cNvPr>
                <p:cNvGrpSpPr/>
                <p:nvPr/>
              </p:nvGrpSpPr>
              <p:grpSpPr>
                <a:xfrm flipH="1">
                  <a:off x="1795270" y="2978929"/>
                  <a:ext cx="1292874" cy="981684"/>
                  <a:chOff x="1950552" y="1575258"/>
                  <a:chExt cx="467685" cy="355115"/>
                </a:xfrm>
              </p:grpSpPr>
              <p:grpSp>
                <p:nvGrpSpPr>
                  <p:cNvPr id="114" name="Group 113">
                    <a:extLst>
                      <a:ext uri="{FF2B5EF4-FFF2-40B4-BE49-F238E27FC236}">
                        <a16:creationId xmlns:a16="http://schemas.microsoft.com/office/drawing/2014/main" id="{3CD9772A-A9F7-4C1C-9618-A8442166D29A}"/>
                      </a:ext>
                    </a:extLst>
                  </p:cNvPr>
                  <p:cNvGrpSpPr/>
                  <p:nvPr/>
                </p:nvGrpSpPr>
                <p:grpSpPr>
                  <a:xfrm>
                    <a:off x="1950552" y="1575258"/>
                    <a:ext cx="467685" cy="355115"/>
                    <a:chOff x="1950552" y="1575258"/>
                    <a:chExt cx="467685" cy="355115"/>
                  </a:xfrm>
                </p:grpSpPr>
                <p:sp>
                  <p:nvSpPr>
                    <p:cNvPr id="119" name="Rectangle 9">
                      <a:extLst>
                        <a:ext uri="{FF2B5EF4-FFF2-40B4-BE49-F238E27FC236}">
                          <a16:creationId xmlns:a16="http://schemas.microsoft.com/office/drawing/2014/main" id="{CF92E8D6-AB72-440D-9DB5-523AFA38D1AA}"/>
                        </a:ext>
                      </a:extLst>
                    </p:cNvPr>
                    <p:cNvSpPr>
                      <a:spLocks noChangeArrowheads="1"/>
                    </p:cNvSpPr>
                    <p:nvPr/>
                  </p:nvSpPr>
                  <p:spPr bwMode="auto">
                    <a:xfrm>
                      <a:off x="1950552" y="1575258"/>
                      <a:ext cx="467685" cy="355115"/>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20" name="Line 10">
                      <a:extLst>
                        <a:ext uri="{FF2B5EF4-FFF2-40B4-BE49-F238E27FC236}">
                          <a16:creationId xmlns:a16="http://schemas.microsoft.com/office/drawing/2014/main" id="{8D886D3B-1AAF-4B30-9480-D4B3DF4993CD}"/>
                        </a:ext>
                      </a:extLst>
                    </p:cNvPr>
                    <p:cNvSpPr>
                      <a:spLocks noChangeShapeType="1"/>
                    </p:cNvSpPr>
                    <p:nvPr/>
                  </p:nvSpPr>
                  <p:spPr bwMode="auto">
                    <a:xfrm flipH="1">
                      <a:off x="1950552" y="1647026"/>
                      <a:ext cx="467685" cy="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46DD066C-F126-4E6B-A2C9-FEFCA9F3F344}"/>
                      </a:ext>
                    </a:extLst>
                  </p:cNvPr>
                  <p:cNvGrpSpPr/>
                  <p:nvPr/>
                </p:nvGrpSpPr>
                <p:grpSpPr>
                  <a:xfrm>
                    <a:off x="2287367" y="1599181"/>
                    <a:ext cx="95690" cy="23923"/>
                    <a:chOff x="2287367" y="1599181"/>
                    <a:chExt cx="95690" cy="23923"/>
                  </a:xfrm>
                </p:grpSpPr>
                <p:sp>
                  <p:nvSpPr>
                    <p:cNvPr id="116" name="Oval 11">
                      <a:extLst>
                        <a:ext uri="{FF2B5EF4-FFF2-40B4-BE49-F238E27FC236}">
                          <a16:creationId xmlns:a16="http://schemas.microsoft.com/office/drawing/2014/main" id="{0D4535FA-2193-4320-9878-ADDC9A268710}"/>
                        </a:ext>
                      </a:extLst>
                    </p:cNvPr>
                    <p:cNvSpPr>
                      <a:spLocks noChangeArrowheads="1"/>
                    </p:cNvSpPr>
                    <p:nvPr/>
                  </p:nvSpPr>
                  <p:spPr bwMode="auto">
                    <a:xfrm>
                      <a:off x="2287367" y="1599181"/>
                      <a:ext cx="23923" cy="23923"/>
                    </a:xfrm>
                    <a:prstGeom prst="ellipse">
                      <a:avLst/>
                    </a:prstGeom>
                    <a:solidFill>
                      <a:schemeClr val="bg1"/>
                    </a:solidFill>
                    <a:ln w="2857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17" name="Oval 12">
                      <a:extLst>
                        <a:ext uri="{FF2B5EF4-FFF2-40B4-BE49-F238E27FC236}">
                          <a16:creationId xmlns:a16="http://schemas.microsoft.com/office/drawing/2014/main" id="{7DC974C6-0A50-4CB0-A7DE-5A237BF8F4FD}"/>
                        </a:ext>
                      </a:extLst>
                    </p:cNvPr>
                    <p:cNvSpPr>
                      <a:spLocks noChangeArrowheads="1"/>
                    </p:cNvSpPr>
                    <p:nvPr/>
                  </p:nvSpPr>
                  <p:spPr bwMode="auto">
                    <a:xfrm>
                      <a:off x="2322547" y="1599181"/>
                      <a:ext cx="23923" cy="23923"/>
                    </a:xfrm>
                    <a:prstGeom prst="ellipse">
                      <a:avLst/>
                    </a:prstGeom>
                    <a:solidFill>
                      <a:schemeClr val="bg1"/>
                    </a:solidFill>
                    <a:ln w="2857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18" name="Oval 13">
                      <a:extLst>
                        <a:ext uri="{FF2B5EF4-FFF2-40B4-BE49-F238E27FC236}">
                          <a16:creationId xmlns:a16="http://schemas.microsoft.com/office/drawing/2014/main" id="{6FFD0532-A6DF-4889-90E6-3DE3A8F3E3A4}"/>
                        </a:ext>
                      </a:extLst>
                    </p:cNvPr>
                    <p:cNvSpPr>
                      <a:spLocks noChangeArrowheads="1"/>
                    </p:cNvSpPr>
                    <p:nvPr/>
                  </p:nvSpPr>
                  <p:spPr bwMode="auto">
                    <a:xfrm>
                      <a:off x="2359134" y="1599181"/>
                      <a:ext cx="23923" cy="23923"/>
                    </a:xfrm>
                    <a:prstGeom prst="ellipse">
                      <a:avLst/>
                    </a:prstGeom>
                    <a:solidFill>
                      <a:schemeClr val="bg1"/>
                    </a:solidFill>
                    <a:ln w="2857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cxnSp>
              <p:nvCxnSpPr>
                <p:cNvPr id="111" name="Straight Connector 110">
                  <a:extLst>
                    <a:ext uri="{FF2B5EF4-FFF2-40B4-BE49-F238E27FC236}">
                      <a16:creationId xmlns:a16="http://schemas.microsoft.com/office/drawing/2014/main" id="{1EFC9176-3F85-4D1C-A871-DE6CD283B2ED}"/>
                    </a:ext>
                  </a:extLst>
                </p:cNvPr>
                <p:cNvCxnSpPr/>
                <p:nvPr/>
              </p:nvCxnSpPr>
              <p:spPr>
                <a:xfrm>
                  <a:off x="1993664" y="3361765"/>
                  <a:ext cx="438474"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2F3D8A0-4DFC-416A-BF0C-01E99CE12248}"/>
                    </a:ext>
                  </a:extLst>
                </p:cNvPr>
                <p:cNvCxnSpPr>
                  <a:cxnSpLocks/>
                </p:cNvCxnSpPr>
                <p:nvPr/>
              </p:nvCxnSpPr>
              <p:spPr>
                <a:xfrm>
                  <a:off x="1993664" y="3545542"/>
                  <a:ext cx="897828"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A5CDCEB-D000-45DA-9323-CBFB0C3C4F28}"/>
                    </a:ext>
                  </a:extLst>
                </p:cNvPr>
                <p:cNvCxnSpPr>
                  <a:cxnSpLocks/>
                </p:cNvCxnSpPr>
                <p:nvPr/>
              </p:nvCxnSpPr>
              <p:spPr>
                <a:xfrm>
                  <a:off x="1993664" y="3729318"/>
                  <a:ext cx="897828"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ED59081E-D564-4EFD-AB9B-E43FF095BBEA}"/>
                  </a:ext>
                </a:extLst>
              </p:cNvPr>
              <p:cNvGrpSpPr/>
              <p:nvPr/>
            </p:nvGrpSpPr>
            <p:grpSpPr>
              <a:xfrm>
                <a:off x="5507646" y="2567465"/>
                <a:ext cx="1176708" cy="1957046"/>
                <a:chOff x="4854834" y="2681759"/>
                <a:chExt cx="1078415" cy="1793570"/>
              </a:xfrm>
            </p:grpSpPr>
            <p:sp>
              <p:nvSpPr>
                <p:cNvPr id="87" name="Freeform 5">
                  <a:extLst>
                    <a:ext uri="{FF2B5EF4-FFF2-40B4-BE49-F238E27FC236}">
                      <a16:creationId xmlns:a16="http://schemas.microsoft.com/office/drawing/2014/main" id="{D647F64B-C2C9-4619-9E71-B4D3B6AFFFA5}"/>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04BEBF8E-27C2-48D6-B9AF-3156E1B4BDE3}"/>
                    </a:ext>
                  </a:extLst>
                </p:cNvPr>
                <p:cNvGrpSpPr/>
                <p:nvPr/>
              </p:nvGrpSpPr>
              <p:grpSpPr>
                <a:xfrm>
                  <a:off x="5002459" y="2868706"/>
                  <a:ext cx="783165" cy="209422"/>
                  <a:chOff x="5011271" y="2868706"/>
                  <a:chExt cx="783165" cy="209422"/>
                </a:xfrm>
              </p:grpSpPr>
              <p:sp>
                <p:nvSpPr>
                  <p:cNvPr id="107" name="Rectangle 106">
                    <a:extLst>
                      <a:ext uri="{FF2B5EF4-FFF2-40B4-BE49-F238E27FC236}">
                        <a16:creationId xmlns:a16="http://schemas.microsoft.com/office/drawing/2014/main" id="{5672C405-4CD1-4A5A-A3F5-19AB5117C854}"/>
                      </a:ext>
                    </a:extLst>
                  </p:cNvPr>
                  <p:cNvSpPr>
                    <a:spLocks noChangeAspect="1"/>
                  </p:cNvSpPr>
                  <p:nvPr/>
                </p:nvSpPr>
                <p:spPr bwMode="auto">
                  <a:xfrm>
                    <a:off x="5011271"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55433DEC-0639-4A1C-92E7-C4BB7E801636}"/>
                      </a:ext>
                    </a:extLst>
                  </p:cNvPr>
                  <p:cNvSpPr>
                    <a:spLocks noChangeAspect="1"/>
                  </p:cNvSpPr>
                  <p:nvPr/>
                </p:nvSpPr>
                <p:spPr bwMode="auto">
                  <a:xfrm>
                    <a:off x="5298142"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789B44B-87AF-448E-9CF0-7F37EB407FD5}"/>
                      </a:ext>
                    </a:extLst>
                  </p:cNvPr>
                  <p:cNvSpPr>
                    <a:spLocks noChangeAspect="1"/>
                  </p:cNvSpPr>
                  <p:nvPr/>
                </p:nvSpPr>
                <p:spPr bwMode="auto">
                  <a:xfrm>
                    <a:off x="5585014"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D45D8A8E-1F91-40DF-8505-9C52FA6CCDFD}"/>
                    </a:ext>
                  </a:extLst>
                </p:cNvPr>
                <p:cNvGrpSpPr/>
                <p:nvPr/>
              </p:nvGrpSpPr>
              <p:grpSpPr>
                <a:xfrm>
                  <a:off x="5002459" y="3207124"/>
                  <a:ext cx="783165" cy="209422"/>
                  <a:chOff x="5011271" y="2868706"/>
                  <a:chExt cx="783165" cy="209422"/>
                </a:xfrm>
              </p:grpSpPr>
              <p:sp>
                <p:nvSpPr>
                  <p:cNvPr id="104" name="Rectangle 103">
                    <a:extLst>
                      <a:ext uri="{FF2B5EF4-FFF2-40B4-BE49-F238E27FC236}">
                        <a16:creationId xmlns:a16="http://schemas.microsoft.com/office/drawing/2014/main" id="{0E1395D7-CE59-4160-9259-F5EB71B46E11}"/>
                      </a:ext>
                    </a:extLst>
                  </p:cNvPr>
                  <p:cNvSpPr>
                    <a:spLocks noChangeAspect="1"/>
                  </p:cNvSpPr>
                  <p:nvPr/>
                </p:nvSpPr>
                <p:spPr bwMode="auto">
                  <a:xfrm>
                    <a:off x="5011271"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C1732F0-E13A-4B3A-87A1-8E4A373F999C}"/>
                      </a:ext>
                    </a:extLst>
                  </p:cNvPr>
                  <p:cNvSpPr>
                    <a:spLocks noChangeAspect="1"/>
                  </p:cNvSpPr>
                  <p:nvPr/>
                </p:nvSpPr>
                <p:spPr bwMode="auto">
                  <a:xfrm>
                    <a:off x="5298142"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BBE5E78-D288-43B1-9F49-B5C0D6674642}"/>
                      </a:ext>
                    </a:extLst>
                  </p:cNvPr>
                  <p:cNvSpPr>
                    <a:spLocks noChangeAspect="1"/>
                  </p:cNvSpPr>
                  <p:nvPr/>
                </p:nvSpPr>
                <p:spPr bwMode="auto">
                  <a:xfrm>
                    <a:off x="5585014"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8246CBF-F8D4-47B8-BC6F-5BF5A6C5E498}"/>
                    </a:ext>
                  </a:extLst>
                </p:cNvPr>
                <p:cNvGrpSpPr/>
                <p:nvPr/>
              </p:nvGrpSpPr>
              <p:grpSpPr>
                <a:xfrm>
                  <a:off x="5002459" y="3545542"/>
                  <a:ext cx="783165" cy="209422"/>
                  <a:chOff x="5011271" y="2868706"/>
                  <a:chExt cx="783165" cy="209422"/>
                </a:xfrm>
              </p:grpSpPr>
              <p:sp>
                <p:nvSpPr>
                  <p:cNvPr id="101" name="Rectangle 100">
                    <a:extLst>
                      <a:ext uri="{FF2B5EF4-FFF2-40B4-BE49-F238E27FC236}">
                        <a16:creationId xmlns:a16="http://schemas.microsoft.com/office/drawing/2014/main" id="{0F798737-4462-40E0-8580-31AD44B6B8ED}"/>
                      </a:ext>
                    </a:extLst>
                  </p:cNvPr>
                  <p:cNvSpPr>
                    <a:spLocks noChangeAspect="1"/>
                  </p:cNvSpPr>
                  <p:nvPr/>
                </p:nvSpPr>
                <p:spPr bwMode="auto">
                  <a:xfrm>
                    <a:off x="5011271"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EFC43D6D-6BEA-4D29-A12C-7201DDAA4026}"/>
                      </a:ext>
                    </a:extLst>
                  </p:cNvPr>
                  <p:cNvSpPr>
                    <a:spLocks noChangeAspect="1"/>
                  </p:cNvSpPr>
                  <p:nvPr/>
                </p:nvSpPr>
                <p:spPr bwMode="auto">
                  <a:xfrm>
                    <a:off x="5298142"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795BB835-2EB0-4130-9559-9A942469548F}"/>
                      </a:ext>
                    </a:extLst>
                  </p:cNvPr>
                  <p:cNvSpPr>
                    <a:spLocks noChangeAspect="1"/>
                  </p:cNvSpPr>
                  <p:nvPr/>
                </p:nvSpPr>
                <p:spPr bwMode="auto">
                  <a:xfrm>
                    <a:off x="5585014"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68" name="Rectangle 67">
              <a:extLst>
                <a:ext uri="{FF2B5EF4-FFF2-40B4-BE49-F238E27FC236}">
                  <a16:creationId xmlns:a16="http://schemas.microsoft.com/office/drawing/2014/main" id="{6049B7C3-2D24-489E-9CB6-0CC0F64C84CA}"/>
                </a:ext>
              </a:extLst>
            </p:cNvPr>
            <p:cNvSpPr/>
            <p:nvPr/>
          </p:nvSpPr>
          <p:spPr bwMode="auto">
            <a:xfrm>
              <a:off x="2696292" y="10370309"/>
              <a:ext cx="2089302" cy="978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85216" numCol="1" spcCol="0" rtlCol="0" fromWordArt="0" anchor="b" anchorCtr="0" forceAA="0" compatLnSpc="1">
              <a:prstTxWarp prst="textNoShape">
                <a:avLst/>
              </a:prstTxWarp>
              <a:spAutoFit/>
            </a:bodyPr>
            <a:lstStyle/>
            <a:p>
              <a:pPr marL="0" marR="0" lvl="0" indent="0" algn="ctr" defTabSz="913927" rtl="0" eaLnBrk="1" fontAlgn="base" latinLnBrk="0" hangingPunct="1">
                <a:lnSpc>
                  <a:spcPct val="90000"/>
                </a:lnSpc>
                <a:spcBef>
                  <a:spcPts val="2400"/>
                </a:spcBef>
                <a:spcAft>
                  <a:spcPct val="0"/>
                </a:spcAft>
                <a:buClrTx/>
                <a:buSzPct val="90000"/>
                <a:buFontTx/>
                <a:buNone/>
                <a:tabLst/>
                <a:defRPr/>
              </a:pPr>
              <a:r>
                <a:rPr kumimoji="0" lang="en-US" sz="2800" b="0" i="0" u="none" strike="noStrike" kern="0" cap="none" spc="0" normalizeH="0" baseline="0" noProof="0" dirty="0">
                  <a:ln>
                    <a:noFill/>
                  </a:ln>
                  <a:gradFill>
                    <a:gsLst>
                      <a:gs pos="96460">
                        <a:srgbClr val="FFFFFF"/>
                      </a:gs>
                      <a:gs pos="75676">
                        <a:srgbClr val="FFFFFF"/>
                      </a:gs>
                    </a:gsLst>
                    <a:lin ang="5400000" scaled="0"/>
                  </a:gradFill>
                  <a:effectLst/>
                  <a:uLnTx/>
                  <a:uFillTx/>
                  <a:latin typeface="Segoe UI Semibold"/>
                  <a:ea typeface="+mn-ea"/>
                  <a:cs typeface="Segoe UI Semilight" panose="020B0402040204020203" pitchFamily="34" charset="0"/>
                </a:rPr>
                <a:t>Your apps</a:t>
              </a:r>
            </a:p>
          </p:txBody>
        </p:sp>
      </p:grpSp>
    </p:spTree>
    <p:extLst>
      <p:ext uri="{BB962C8B-B14F-4D97-AF65-F5344CB8AC3E}">
        <p14:creationId xmlns:p14="http://schemas.microsoft.com/office/powerpoint/2010/main" val="26500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4.375E-6 4.44444E-6 L -0.00052 0.07106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2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63" presetClass="path" presetSubtype="0" decel="100000" fill="hold" grpId="1" nodeType="withEffect">
                                  <p:stCondLst>
                                    <p:cond delay="200"/>
                                  </p:stCondLst>
                                  <p:childTnLst>
                                    <p:animMotion origin="layout" path="M -4.375E-6 4.44444E-6 L -0.00052 0.07106 " pathEditMode="relative" rAng="0" ptsTypes="AA">
                                      <p:cBhvr>
                                        <p:cTn id="14" dur="500" spd="-100000" fill="hold"/>
                                        <p:tgtEl>
                                          <p:spTgt spid="81"/>
                                        </p:tgtEl>
                                        <p:attrNameLst>
                                          <p:attrName>ppt_x</p:attrName>
                                          <p:attrName>ppt_y</p:attrName>
                                        </p:attrNameLst>
                                      </p:cBhvr>
                                      <p:rCtr x="-26" y="3542"/>
                                    </p:animMotion>
                                  </p:childTnLst>
                                </p:cTn>
                              </p:par>
                              <p:par>
                                <p:cTn id="15" presetID="10" presetClass="entr" presetSubtype="0" fill="hold" nodeType="withEffect">
                                  <p:stCondLst>
                                    <p:cond delay="30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500"/>
                                        <p:tgtEl>
                                          <p:spTgt spid="95"/>
                                        </p:tgtEl>
                                      </p:cBhvr>
                                    </p:animEffect>
                                  </p:childTnLst>
                                </p:cTn>
                              </p:par>
                              <p:par>
                                <p:cTn id="18" presetID="63" presetClass="path" presetSubtype="0" decel="100000" fill="hold" nodeType="withEffect">
                                  <p:stCondLst>
                                    <p:cond delay="300"/>
                                  </p:stCondLst>
                                  <p:childTnLst>
                                    <p:animMotion origin="layout" path="M -4.375E-6 4.44444E-6 L -0.00052 0.07106 " pathEditMode="relative" rAng="0" ptsTypes="AA">
                                      <p:cBhvr>
                                        <p:cTn id="19" dur="500" spd="-100000" fill="hold"/>
                                        <p:tgtEl>
                                          <p:spTgt spid="95"/>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63" presetClass="path" presetSubtype="0" decel="100000" fill="hold" nodeType="withEffect">
                                  <p:stCondLst>
                                    <p:cond delay="100"/>
                                  </p:stCondLst>
                                  <p:childTnLst>
                                    <p:animMotion origin="layout" path="M -8.33333E-7 4.81481E-6 L -0.00052 0.07106 " pathEditMode="relative" rAng="0" ptsTypes="AA">
                                      <p:cBhvr>
                                        <p:cTn id="2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1" grpId="0" animBg="1"/>
      <p:bldP spid="8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b8af94e6-0fd8-46ba-b451-0c4647816f9b&quot;,&quot;TimeStamp&quot;:&quot;2018-09-21T14:57:46.2439396+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b8af94e6-0fd8-46ba-b451-0c4647816f9b&quot;,&quot;TimeStamp&quot;:&quot;2018-09-21T14:57:46.2439396+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2_5-50091_TR24_GS_Template">
  <a:themeElements>
    <a:clrScheme name="TR24 - GS">
      <a:dk1>
        <a:srgbClr val="353535"/>
      </a:dk1>
      <a:lt1>
        <a:srgbClr val="FFFFFF"/>
      </a:lt1>
      <a:dk2>
        <a:srgbClr val="002050"/>
      </a:dk2>
      <a:lt2>
        <a:srgbClr val="E6E6E6"/>
      </a:lt2>
      <a:accent1>
        <a:srgbClr val="002050"/>
      </a:accent1>
      <a:accent2>
        <a:srgbClr val="0078D7"/>
      </a:accent2>
      <a:accent3>
        <a:srgbClr val="00188F"/>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GS_Template" id="{D3F285AE-1C30-4AAE-827A-61F8877BCA65}" vid="{6324356F-274F-4985-B555-99B226C492DF}"/>
    </a:ext>
  </a:extLst>
</a:theme>
</file>

<file path=ppt/theme/theme4.xml><?xml version="1.0" encoding="utf-8"?>
<a:theme xmlns:a="http://schemas.openxmlformats.org/drawingml/2006/main" name="1_LIGHT GRAY TEMPLATE">
  <a:themeElements>
    <a:clrScheme name="Azure">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Apr_2018.potx" id="{852D8A69-5D35-48D9-A052-92DC42EA0413}" vid="{42B72BDC-972F-46AB-BB24-6CCB5C044373}"/>
    </a:ext>
  </a:extLst>
</a:theme>
</file>

<file path=ppt/theme/theme5.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1721</TotalTime>
  <Words>1133</Words>
  <Application>Microsoft Office PowerPoint</Application>
  <PresentationFormat>Widescreen</PresentationFormat>
  <Paragraphs>249</Paragraphs>
  <Slides>26</Slides>
  <Notes>23</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26</vt:i4>
      </vt:variant>
    </vt:vector>
  </HeadingPairs>
  <TitlesOfParts>
    <vt:vector size="43" baseType="lpstr">
      <vt:lpstr>Arial</vt:lpstr>
      <vt:lpstr>Calibri</vt:lpstr>
      <vt:lpstr>Calibri Light</vt:lpstr>
      <vt:lpstr>Consolas</vt:lpstr>
      <vt:lpstr>Segoe Pro</vt:lpstr>
      <vt:lpstr>Segoe UI</vt:lpstr>
      <vt:lpstr>Segoe UI Light</vt:lpstr>
      <vt:lpstr>Segoe UI Semibold</vt:lpstr>
      <vt:lpstr>Segoe UI Semilight</vt:lpstr>
      <vt:lpstr>Wingdings</vt:lpstr>
      <vt:lpstr>1_Office Theme</vt:lpstr>
      <vt:lpstr>5-50203_Microsoft_Ignite_Template</vt:lpstr>
      <vt:lpstr>2_5-50091_TR24_GS_Template</vt:lpstr>
      <vt:lpstr>1_LIGHT GRAY TEMPLATE</vt:lpstr>
      <vt:lpstr>SMSG Readiness Master Template 16x9_MODIFIED</vt:lpstr>
      <vt:lpstr>1_SMSG Readiness Master Template 16x9_MODIFIED</vt:lpstr>
      <vt:lpstr>Office Theme</vt:lpstr>
      <vt:lpstr>Creating Applications that can  See, Hear, Speak and Understand Using Azure Cognitive Services</vt:lpstr>
      <vt:lpstr>“Azure Cognitive Services can help me build Intelligent Applications”</vt:lpstr>
      <vt:lpstr>“I can customize some services to build bespoke applications”</vt:lpstr>
      <vt:lpstr>“Intelligence is powerful when it’s a full solution”</vt:lpstr>
      <vt:lpstr>Azure Cognitive Services  Creating applications that can see, hear, speak and understand</vt:lpstr>
      <vt:lpstr>PowerPoint Presentation</vt:lpstr>
      <vt:lpstr>PowerPoint Presentation</vt:lpstr>
      <vt:lpstr>PowerPoint Presentation</vt:lpstr>
      <vt:lpstr>Building AI apps &amp; agents</vt:lpstr>
      <vt:lpstr>PowerPoint Presentation</vt:lpstr>
      <vt:lpstr>Microsoft Cognitive Services Give your apps a human side</vt:lpstr>
      <vt:lpstr>Why Microsoft  Cognitive Services?</vt:lpstr>
      <vt:lpstr>Demo  Azure Cognitive Services</vt:lpstr>
      <vt:lpstr>PowerPoint Presentation</vt:lpstr>
      <vt:lpstr>PowerPoint Presentation</vt:lpstr>
      <vt:lpstr>Custom Vision A customizable web service that learns  to recognize specific content in imagery </vt:lpstr>
      <vt:lpstr>Custom Vision</vt:lpstr>
      <vt:lpstr>Demo  Azure Custom Vision</vt:lpstr>
      <vt:lpstr>History of cloud development</vt:lpstr>
      <vt:lpstr>What is serverless?</vt:lpstr>
      <vt:lpstr>Azure Serverless Ecosystem</vt:lpstr>
      <vt:lpstr>Demo  Custom Vision and Logic Apps</vt:lpstr>
      <vt:lpstr>Azure Cognitive Services can help me build intelligent applications</vt:lpstr>
      <vt:lpstr>Azure Logic Apps Documentation:  https://aka.ms/gaib-logicapps</vt:lpstr>
      <vt:lpstr>Azure Cognitive Services  Creating applications that can see, hear, speak and understand</vt:lpstr>
      <vt:lpstr>Creating Applications that can  See, Hear, Speak and Understand Using Azure Cognitive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Boyd</dc:creator>
  <cp:lastModifiedBy>Amy Boyd</cp:lastModifiedBy>
  <cp:revision>83</cp:revision>
  <dcterms:created xsi:type="dcterms:W3CDTF">2018-10-03T13:21:47Z</dcterms:created>
  <dcterms:modified xsi:type="dcterms:W3CDTF">2019-06-17T15:24:29Z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amynic@microsoft.com</vt:lpwstr>
  </property>
  <property fmtid="{D5CDD505-2E9C-101B-9397-08002B2CF9AE}" pid="5" name="MSIP_Label_f42aa342-8706-4288-bd11-ebb85995028c_SetDate">
    <vt:lpwstr>2018-10-03T13:22:24.0421976Z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